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335" r:id="rId5"/>
    <p:sldId id="317" r:id="rId6"/>
    <p:sldId id="343" r:id="rId7"/>
    <p:sldId id="318" r:id="rId8"/>
    <p:sldId id="321" r:id="rId9"/>
    <p:sldId id="322" r:id="rId10"/>
    <p:sldId id="323" r:id="rId11"/>
    <p:sldId id="324" r:id="rId12"/>
    <p:sldId id="331" r:id="rId13"/>
    <p:sldId id="338" r:id="rId14"/>
    <p:sldId id="339" r:id="rId15"/>
  </p:sldIdLst>
  <p:sldSz cx="9906000" cy="6858000" type="A4"/>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E5F1"/>
    <a:srgbClr val="1F497D"/>
    <a:srgbClr val="B3C9E3"/>
    <a:srgbClr val="92B1D6"/>
    <a:srgbClr val="C6D9F1"/>
    <a:srgbClr val="558ED5"/>
    <a:srgbClr val="EDF2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178" autoAdjust="0"/>
  </p:normalViewPr>
  <p:slideViewPr>
    <p:cSldViewPr>
      <p:cViewPr varScale="1">
        <p:scale>
          <a:sx n="62" d="100"/>
          <a:sy n="62" d="100"/>
        </p:scale>
        <p:origin x="1252" y="2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0340" y="0"/>
            <a:ext cx="3038475" cy="465138"/>
          </a:xfrm>
          <a:prstGeom prst="rect">
            <a:avLst/>
          </a:prstGeom>
        </p:spPr>
        <p:txBody>
          <a:bodyPr vert="horz" lIns="91440" tIns="45720" rIns="91440" bIns="45720" rtlCol="0"/>
          <a:lstStyle>
            <a:lvl1pPr algn="r">
              <a:defRPr sz="1200"/>
            </a:lvl1pPr>
          </a:lstStyle>
          <a:p>
            <a:fld id="{678F9C88-FC3C-499F-9018-940DC337BF2B}" type="datetimeFigureOut">
              <a:rPr lang="en-GB" smtClean="0"/>
              <a:t>11/02/2021</a:t>
            </a:fld>
            <a:endParaRPr lang="en-GB"/>
          </a:p>
        </p:txBody>
      </p:sp>
      <p:sp>
        <p:nvSpPr>
          <p:cNvPr id="4" name="Footer Placeholder 3"/>
          <p:cNvSpPr>
            <a:spLocks noGrp="1"/>
          </p:cNvSpPr>
          <p:nvPr>
            <p:ph type="ftr" sz="quarter" idx="2"/>
          </p:nvPr>
        </p:nvSpPr>
        <p:spPr>
          <a:xfrm>
            <a:off x="2" y="8829675"/>
            <a:ext cx="3038475" cy="46513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0340" y="8829675"/>
            <a:ext cx="3038475" cy="465138"/>
          </a:xfrm>
          <a:prstGeom prst="rect">
            <a:avLst/>
          </a:prstGeom>
        </p:spPr>
        <p:txBody>
          <a:bodyPr vert="horz" lIns="91440" tIns="45720" rIns="91440" bIns="45720" rtlCol="0" anchor="b"/>
          <a:lstStyle>
            <a:lvl1pPr algn="r">
              <a:defRPr sz="1200"/>
            </a:lvl1pPr>
          </a:lstStyle>
          <a:p>
            <a:fld id="{D73777FA-C49C-4218-9434-0371E6E91BDD}" type="slidenum">
              <a:rPr lang="en-GB" smtClean="0"/>
              <a:t>‹#›</a:t>
            </a:fld>
            <a:endParaRPr lang="en-GB"/>
          </a:p>
        </p:txBody>
      </p:sp>
    </p:spTree>
    <p:extLst>
      <p:ext uri="{BB962C8B-B14F-4D97-AF65-F5344CB8AC3E}">
        <p14:creationId xmlns:p14="http://schemas.microsoft.com/office/powerpoint/2010/main" val="19599854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340" y="0"/>
            <a:ext cx="3038475" cy="465138"/>
          </a:xfrm>
          <a:prstGeom prst="rect">
            <a:avLst/>
          </a:prstGeom>
        </p:spPr>
        <p:txBody>
          <a:bodyPr vert="horz" lIns="91440" tIns="45720" rIns="91440" bIns="45720" rtlCol="0"/>
          <a:lstStyle>
            <a:lvl1pPr algn="r">
              <a:defRPr sz="1200"/>
            </a:lvl1pPr>
          </a:lstStyle>
          <a:p>
            <a:fld id="{A7BB7710-D913-40BF-981A-225863D683B3}" type="datetimeFigureOut">
              <a:rPr lang="en-GB" smtClean="0"/>
              <a:t>11/02/2021</a:t>
            </a:fld>
            <a:endParaRPr lang="en-GB"/>
          </a:p>
        </p:txBody>
      </p:sp>
      <p:sp>
        <p:nvSpPr>
          <p:cNvPr id="4" name="Slide Image Placeholder 3"/>
          <p:cNvSpPr>
            <a:spLocks noGrp="1" noRot="1" noChangeAspect="1"/>
          </p:cNvSpPr>
          <p:nvPr>
            <p:ph type="sldImg" idx="2"/>
          </p:nvPr>
        </p:nvSpPr>
        <p:spPr>
          <a:xfrm>
            <a:off x="987425" y="696913"/>
            <a:ext cx="5035550" cy="34861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677" y="4416427"/>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8829675"/>
            <a:ext cx="3038475" cy="46513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340" y="8829675"/>
            <a:ext cx="3038475" cy="465138"/>
          </a:xfrm>
          <a:prstGeom prst="rect">
            <a:avLst/>
          </a:prstGeom>
        </p:spPr>
        <p:txBody>
          <a:bodyPr vert="horz" lIns="91440" tIns="45720" rIns="91440" bIns="45720" rtlCol="0" anchor="b"/>
          <a:lstStyle>
            <a:lvl1pPr algn="r">
              <a:defRPr sz="1200"/>
            </a:lvl1pPr>
          </a:lstStyle>
          <a:p>
            <a:fld id="{1BAF56F7-D87E-4597-9724-B0D5D2F5E32D}" type="slidenum">
              <a:rPr lang="en-GB" smtClean="0"/>
              <a:t>‹#›</a:t>
            </a:fld>
            <a:endParaRPr lang="en-GB"/>
          </a:p>
        </p:txBody>
      </p:sp>
    </p:spTree>
    <p:extLst>
      <p:ext uri="{BB962C8B-B14F-4D97-AF65-F5344CB8AC3E}">
        <p14:creationId xmlns:p14="http://schemas.microsoft.com/office/powerpoint/2010/main" val="355216265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7425" y="696913"/>
            <a:ext cx="5035550" cy="348615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854977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7425" y="696913"/>
            <a:ext cx="5035550" cy="348615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854977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7425" y="696913"/>
            <a:ext cx="5035550" cy="348615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854977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7425" y="696913"/>
            <a:ext cx="5035550" cy="348615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854977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7425" y="696913"/>
            <a:ext cx="5035550" cy="348615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8549779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7425" y="696913"/>
            <a:ext cx="5035550" cy="348615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854977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7425" y="696913"/>
            <a:ext cx="5035550" cy="348615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854977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7425" y="696913"/>
            <a:ext cx="5035550" cy="348615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854977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7425" y="696913"/>
            <a:ext cx="5035550" cy="348615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854977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7425" y="696913"/>
            <a:ext cx="5035550" cy="348615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854977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7425" y="696913"/>
            <a:ext cx="5035550" cy="348615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854977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30"/>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1A4ED72-A0EB-45D7-8D9E-FB4FDF483674}"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2A4D93-0515-44DC-A37B-990BB61C5016}" type="slidenum">
              <a:rPr lang="en-GB" smtClean="0"/>
              <a:t>‹#›</a:t>
            </a:fld>
            <a:endParaRPr lang="en-GB"/>
          </a:p>
        </p:txBody>
      </p:sp>
    </p:spTree>
    <p:extLst>
      <p:ext uri="{BB962C8B-B14F-4D97-AF65-F5344CB8AC3E}">
        <p14:creationId xmlns:p14="http://schemas.microsoft.com/office/powerpoint/2010/main" val="723708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A4ED72-A0EB-45D7-8D9E-FB4FDF483674}"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2A4D93-0515-44DC-A37B-990BB61C5016}" type="slidenum">
              <a:rPr lang="en-GB" smtClean="0"/>
              <a:t>‹#›</a:t>
            </a:fld>
            <a:endParaRPr lang="en-GB"/>
          </a:p>
        </p:txBody>
      </p:sp>
    </p:spTree>
    <p:extLst>
      <p:ext uri="{BB962C8B-B14F-4D97-AF65-F5344CB8AC3E}">
        <p14:creationId xmlns:p14="http://schemas.microsoft.com/office/powerpoint/2010/main" val="596710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3"/>
            <a:ext cx="222885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95300" y="274643"/>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A4ED72-A0EB-45D7-8D9E-FB4FDF483674}"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2A4D93-0515-44DC-A37B-990BB61C5016}" type="slidenum">
              <a:rPr lang="en-GB" smtClean="0"/>
              <a:t>‹#›</a:t>
            </a:fld>
            <a:endParaRPr lang="en-GB"/>
          </a:p>
        </p:txBody>
      </p:sp>
    </p:spTree>
    <p:extLst>
      <p:ext uri="{BB962C8B-B14F-4D97-AF65-F5344CB8AC3E}">
        <p14:creationId xmlns:p14="http://schemas.microsoft.com/office/powerpoint/2010/main" val="2359682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A4ED72-A0EB-45D7-8D9E-FB4FDF483674}"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2A4D93-0515-44DC-A37B-990BB61C5016}" type="slidenum">
              <a:rPr lang="en-GB" smtClean="0"/>
              <a:t>‹#›</a:t>
            </a:fld>
            <a:endParaRPr lang="en-GB"/>
          </a:p>
        </p:txBody>
      </p:sp>
    </p:spTree>
    <p:extLst>
      <p:ext uri="{BB962C8B-B14F-4D97-AF65-F5344CB8AC3E}">
        <p14:creationId xmlns:p14="http://schemas.microsoft.com/office/powerpoint/2010/main" val="929588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5"/>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A4ED72-A0EB-45D7-8D9E-FB4FDF483674}"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2A4D93-0515-44DC-A37B-990BB61C5016}" type="slidenum">
              <a:rPr lang="en-GB" smtClean="0"/>
              <a:t>‹#›</a:t>
            </a:fld>
            <a:endParaRPr lang="en-GB"/>
          </a:p>
        </p:txBody>
      </p:sp>
    </p:spTree>
    <p:extLst>
      <p:ext uri="{BB962C8B-B14F-4D97-AF65-F5344CB8AC3E}">
        <p14:creationId xmlns:p14="http://schemas.microsoft.com/office/powerpoint/2010/main" val="893767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530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1A4ED72-A0EB-45D7-8D9E-FB4FDF483674}" type="datetimeFigureOut">
              <a:rPr lang="en-GB" smtClean="0"/>
              <a:t>11/02/2021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2A4D93-0515-44DC-A37B-990BB61C5016}" type="slidenum">
              <a:rPr lang="en-GB" smtClean="0"/>
              <a:t>‹#›</a:t>
            </a:fld>
            <a:endParaRPr lang="en-GB"/>
          </a:p>
        </p:txBody>
      </p:sp>
    </p:spTree>
    <p:extLst>
      <p:ext uri="{BB962C8B-B14F-4D97-AF65-F5344CB8AC3E}">
        <p14:creationId xmlns:p14="http://schemas.microsoft.com/office/powerpoint/2010/main" val="67020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1A4ED72-A0EB-45D7-8D9E-FB4FDF483674}" type="datetimeFigureOut">
              <a:rPr lang="en-GB" smtClean="0"/>
              <a:t>11/02/2021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42A4D93-0515-44DC-A37B-990BB61C5016}" type="slidenum">
              <a:rPr lang="en-GB" smtClean="0"/>
              <a:t>‹#›</a:t>
            </a:fld>
            <a:endParaRPr lang="en-GB"/>
          </a:p>
        </p:txBody>
      </p:sp>
    </p:spTree>
    <p:extLst>
      <p:ext uri="{BB962C8B-B14F-4D97-AF65-F5344CB8AC3E}">
        <p14:creationId xmlns:p14="http://schemas.microsoft.com/office/powerpoint/2010/main" val="972231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1A4ED72-A0EB-45D7-8D9E-FB4FDF483674}" type="datetimeFigureOut">
              <a:rPr lang="en-GB" smtClean="0"/>
              <a:t>11/02/2021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42A4D93-0515-44DC-A37B-990BB61C5016}" type="slidenum">
              <a:rPr lang="en-GB" smtClean="0"/>
              <a:t>‹#›</a:t>
            </a:fld>
            <a:endParaRPr lang="en-GB"/>
          </a:p>
        </p:txBody>
      </p:sp>
    </p:spTree>
    <p:extLst>
      <p:ext uri="{BB962C8B-B14F-4D97-AF65-F5344CB8AC3E}">
        <p14:creationId xmlns:p14="http://schemas.microsoft.com/office/powerpoint/2010/main" val="2106827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A4ED72-A0EB-45D7-8D9E-FB4FDF483674}" type="datetimeFigureOut">
              <a:rPr lang="en-GB" smtClean="0"/>
              <a:t>11/02/2021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42A4D93-0515-44DC-A37B-990BB61C5016}" type="slidenum">
              <a:rPr lang="en-GB" smtClean="0"/>
              <a:t>‹#›</a:t>
            </a:fld>
            <a:endParaRPr lang="en-GB"/>
          </a:p>
        </p:txBody>
      </p:sp>
    </p:spTree>
    <p:extLst>
      <p:ext uri="{BB962C8B-B14F-4D97-AF65-F5344CB8AC3E}">
        <p14:creationId xmlns:p14="http://schemas.microsoft.com/office/powerpoint/2010/main" val="259206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2"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A4ED72-A0EB-45D7-8D9E-FB4FDF483674}" type="datetimeFigureOut">
              <a:rPr lang="en-GB" smtClean="0"/>
              <a:t>11/02/2021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2A4D93-0515-44DC-A37B-990BB61C5016}" type="slidenum">
              <a:rPr lang="en-GB" smtClean="0"/>
              <a:t>‹#›</a:t>
            </a:fld>
            <a:endParaRPr lang="en-GB"/>
          </a:p>
        </p:txBody>
      </p:sp>
    </p:spTree>
    <p:extLst>
      <p:ext uri="{BB962C8B-B14F-4D97-AF65-F5344CB8AC3E}">
        <p14:creationId xmlns:p14="http://schemas.microsoft.com/office/powerpoint/2010/main" val="2321419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A4ED72-A0EB-45D7-8D9E-FB4FDF483674}" type="datetimeFigureOut">
              <a:rPr lang="en-GB" smtClean="0"/>
              <a:t>11/02/2021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2A4D93-0515-44DC-A37B-990BB61C5016}" type="slidenum">
              <a:rPr lang="en-GB" smtClean="0"/>
              <a:t>‹#›</a:t>
            </a:fld>
            <a:endParaRPr lang="en-GB"/>
          </a:p>
        </p:txBody>
      </p:sp>
    </p:spTree>
    <p:extLst>
      <p:ext uri="{BB962C8B-B14F-4D97-AF65-F5344CB8AC3E}">
        <p14:creationId xmlns:p14="http://schemas.microsoft.com/office/powerpoint/2010/main" val="1922079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5"/>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A4ED72-A0EB-45D7-8D9E-FB4FDF483674}" type="datetimeFigureOut">
              <a:rPr lang="en-GB" smtClean="0"/>
              <a:t>11/02/2021</a:t>
            </a:fld>
            <a:endParaRPr lang="en-GB"/>
          </a:p>
        </p:txBody>
      </p:sp>
      <p:sp>
        <p:nvSpPr>
          <p:cNvPr id="5" name="Footer Placeholder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2A4D93-0515-44DC-A37B-990BB61C5016}" type="slidenum">
              <a:rPr lang="en-GB" smtClean="0"/>
              <a:t>‹#›</a:t>
            </a:fld>
            <a:endParaRPr lang="en-GB"/>
          </a:p>
        </p:txBody>
      </p:sp>
    </p:spTree>
    <p:extLst>
      <p:ext uri="{BB962C8B-B14F-4D97-AF65-F5344CB8AC3E}">
        <p14:creationId xmlns:p14="http://schemas.microsoft.com/office/powerpoint/2010/main" val="2057468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7.xml"/><Relationship Id="rId13" Type="http://schemas.openxmlformats.org/officeDocument/2006/relationships/image" Target="../media/image1.png"/><Relationship Id="rId3" Type="http://schemas.openxmlformats.org/officeDocument/2006/relationships/slide" Target="slide2.xml"/><Relationship Id="rId7" Type="http://schemas.openxmlformats.org/officeDocument/2006/relationships/slide" Target="slide6.xml"/><Relationship Id="rId12" Type="http://schemas.openxmlformats.org/officeDocument/2006/relationships/slide" Target="slide1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5.xml"/><Relationship Id="rId11" Type="http://schemas.openxmlformats.org/officeDocument/2006/relationships/slide" Target="slide10.xml"/><Relationship Id="rId5" Type="http://schemas.openxmlformats.org/officeDocument/2006/relationships/slide" Target="slide4.xml"/><Relationship Id="rId10" Type="http://schemas.openxmlformats.org/officeDocument/2006/relationships/slide" Target="slide9.xml"/><Relationship Id="rId4" Type="http://schemas.openxmlformats.org/officeDocument/2006/relationships/slide" Target="slide3.xml"/><Relationship Id="rId9" Type="http://schemas.openxmlformats.org/officeDocument/2006/relationships/slide" Target="slide8.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T-GVx4dcRPw&amp;feature=youtu.b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slide" Target="slide11.xml"/><Relationship Id="rId4" Type="http://schemas.openxmlformats.org/officeDocument/2006/relationships/slide" Target="slide1.xml"/></Relationships>
</file>

<file path=ppt/slides/_rels/slide1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wy.traininghub@nhs.net" TargetMode="Externa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slide" Target="slide3.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slide" Target="slide4.xml"/></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3" Type="http://schemas.openxmlformats.org/officeDocument/2006/relationships/hyperlink" Target="mailto:wy.traininghub@nhs.ne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slide" Target="slide6.xml"/><Relationship Id="rId4" Type="http://schemas.openxmlformats.org/officeDocument/2006/relationships/slide" Target="slide1.xml"/></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slide" Target="slide7.xml"/></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slide" Target="slide1.xml"/></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slide" Target="slid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050128" y="402049"/>
            <a:ext cx="7855091" cy="938719"/>
          </a:xfrm>
          <a:prstGeom prst="rect">
            <a:avLst/>
          </a:prstGeom>
        </p:spPr>
        <p:txBody>
          <a:bodyPr wrap="square">
            <a:spAutoFit/>
          </a:bodyPr>
          <a:lstStyle/>
          <a:p>
            <a:pPr algn="ctr"/>
            <a:r>
              <a:rPr lang="en-GB" sz="2400" b="1" dirty="0">
                <a:latin typeface="+mj-lt"/>
                <a:cs typeface="Times New Roman" panose="02020603050405020304" pitchFamily="18" charset="0"/>
              </a:rPr>
              <a:t>Information Pack For Practices</a:t>
            </a:r>
            <a:endParaRPr lang="en-GB" sz="100" dirty="0">
              <a:solidFill>
                <a:schemeClr val="tx2"/>
              </a:solidFill>
              <a:latin typeface="Arial" panose="020B0604020202020204" pitchFamily="34" charset="0"/>
              <a:cs typeface="Arial" panose="020B0604020202020204" pitchFamily="34" charset="0"/>
            </a:endParaRPr>
          </a:p>
          <a:p>
            <a:pPr algn="ctr"/>
            <a:r>
              <a:rPr lang="en-GB" sz="1450" dirty="0">
                <a:solidFill>
                  <a:srgbClr val="1F497D"/>
                </a:solidFill>
                <a:latin typeface="Arial" panose="020B0604020202020204" pitchFamily="34" charset="0"/>
                <a:cs typeface="Arial" panose="020B0604020202020204" pitchFamily="34" charset="0"/>
              </a:rPr>
              <a:t>First Published: June 2019</a:t>
            </a:r>
          </a:p>
          <a:p>
            <a:pPr algn="ctr"/>
            <a:r>
              <a:rPr lang="en-GB" sz="1450" dirty="0">
                <a:solidFill>
                  <a:srgbClr val="1F497D"/>
                </a:solidFill>
                <a:latin typeface="Arial" panose="020B0604020202020204" pitchFamily="34" charset="0"/>
                <a:cs typeface="Arial" panose="020B0604020202020204" pitchFamily="34" charset="0"/>
              </a:rPr>
              <a:t>Due For Review: Last Quarter Of 20/21 Financial Year</a:t>
            </a:r>
          </a:p>
        </p:txBody>
      </p:sp>
      <p:sp>
        <p:nvSpPr>
          <p:cNvPr id="34" name="TextBox 33"/>
          <p:cNvSpPr txBox="1"/>
          <p:nvPr/>
        </p:nvSpPr>
        <p:spPr>
          <a:xfrm>
            <a:off x="2612740" y="5754742"/>
            <a:ext cx="390043" cy="338554"/>
          </a:xfrm>
          <a:prstGeom prst="rect">
            <a:avLst/>
          </a:prstGeom>
          <a:noFill/>
        </p:spPr>
        <p:txBody>
          <a:bodyPr wrap="square" rtlCol="0">
            <a:spAutoFit/>
          </a:bodyPr>
          <a:lstStyle/>
          <a:p>
            <a:pPr marL="285750" indent="-285750">
              <a:buFont typeface="Arial" panose="020B0604020202020204" pitchFamily="34" charset="0"/>
              <a:buChar char="•"/>
            </a:pPr>
            <a:endParaRPr lang="en-GB" sz="1600" dirty="0">
              <a:solidFill>
                <a:schemeClr val="tx2"/>
              </a:solidFill>
            </a:endParaRPr>
          </a:p>
        </p:txBody>
      </p:sp>
      <p:sp>
        <p:nvSpPr>
          <p:cNvPr id="9" name="Rectangle 8"/>
          <p:cNvSpPr/>
          <p:nvPr/>
        </p:nvSpPr>
        <p:spPr>
          <a:xfrm>
            <a:off x="126208" y="1372701"/>
            <a:ext cx="9648544" cy="4924425"/>
          </a:xfrm>
          <a:prstGeom prst="rect">
            <a:avLst/>
          </a:prstGeom>
          <a:solidFill>
            <a:srgbClr val="EDF2E2"/>
          </a:solidFill>
        </p:spPr>
        <p:txBody>
          <a:bodyPr wrap="square">
            <a:spAutoFit/>
          </a:bodyPr>
          <a:lstStyle/>
          <a:p>
            <a:r>
              <a:rPr lang="en-GB" sz="2200" b="1" dirty="0">
                <a:latin typeface="+mj-lt"/>
                <a:cs typeface="Times New Roman" panose="02020603050405020304" pitchFamily="18" charset="0"/>
              </a:rPr>
              <a:t>CONTENTS </a:t>
            </a:r>
          </a:p>
          <a:p>
            <a:endParaRPr lang="en-GB" sz="300" b="1" dirty="0">
              <a:latin typeface="+mj-lt"/>
              <a:cs typeface="Times New Roman" panose="02020603050405020304" pitchFamily="18" charset="0"/>
            </a:endParaRPr>
          </a:p>
          <a:p>
            <a:pPr marL="342900" indent="-342900">
              <a:buFont typeface="Wingdings" panose="05000000000000000000" pitchFamily="2" charset="2"/>
              <a:buChar char="Ø"/>
            </a:pPr>
            <a:r>
              <a:rPr lang="en-GB" sz="2000" b="1" dirty="0">
                <a:latin typeface="+mj-lt"/>
                <a:cs typeface="Times New Roman" panose="02020603050405020304" pitchFamily="18" charset="0"/>
                <a:hlinkClick r:id="rId3" action="ppaction://hlinksldjump"/>
              </a:rPr>
              <a:t>Introduction</a:t>
            </a:r>
            <a:endParaRPr lang="en-GB" sz="2000" b="1" dirty="0">
              <a:latin typeface="+mj-lt"/>
              <a:cs typeface="Times New Roman" panose="02020603050405020304" pitchFamily="18" charset="0"/>
            </a:endParaRPr>
          </a:p>
          <a:p>
            <a:pPr marL="342900" indent="-342900">
              <a:buFont typeface="Wingdings" panose="05000000000000000000" pitchFamily="2" charset="2"/>
              <a:buChar char="Ø"/>
            </a:pPr>
            <a:endParaRPr lang="en-GB" sz="500" b="1" dirty="0">
              <a:latin typeface="+mj-lt"/>
              <a:cs typeface="Times New Roman" panose="02020603050405020304" pitchFamily="18" charset="0"/>
            </a:endParaRPr>
          </a:p>
          <a:p>
            <a:pPr marL="342900" indent="-342900">
              <a:buFont typeface="Wingdings" panose="05000000000000000000" pitchFamily="2" charset="2"/>
              <a:buChar char="Ø"/>
            </a:pPr>
            <a:endParaRPr lang="en-GB" sz="500" b="1" dirty="0">
              <a:latin typeface="+mj-lt"/>
              <a:cs typeface="Times New Roman" panose="02020603050405020304" pitchFamily="18" charset="0"/>
            </a:endParaRPr>
          </a:p>
          <a:p>
            <a:pPr marL="342900" indent="-342900">
              <a:buFont typeface="Wingdings" panose="05000000000000000000" pitchFamily="2" charset="2"/>
              <a:buChar char="Ø"/>
            </a:pPr>
            <a:r>
              <a:rPr lang="en-GB" sz="2000" b="1" dirty="0">
                <a:latin typeface="+mj-lt"/>
                <a:cs typeface="Times New Roman" panose="02020603050405020304" pitchFamily="18" charset="0"/>
                <a:hlinkClick r:id="rId4" action="ppaction://hlinksldjump"/>
              </a:rPr>
              <a:t>Practice Benefits Of Having A GPA</a:t>
            </a:r>
            <a:endParaRPr lang="en-GB" sz="2000" b="1" dirty="0">
              <a:latin typeface="+mj-lt"/>
              <a:cs typeface="Times New Roman" panose="02020603050405020304" pitchFamily="18" charset="0"/>
            </a:endParaRPr>
          </a:p>
          <a:p>
            <a:endParaRPr lang="en-GB" sz="500" b="1" dirty="0">
              <a:latin typeface="+mj-lt"/>
              <a:cs typeface="Times New Roman" panose="02020603050405020304" pitchFamily="18" charset="0"/>
            </a:endParaRPr>
          </a:p>
          <a:p>
            <a:endParaRPr lang="en-GB" sz="500" b="1" dirty="0">
              <a:latin typeface="+mj-lt"/>
              <a:cs typeface="Times New Roman" panose="02020603050405020304" pitchFamily="18" charset="0"/>
            </a:endParaRPr>
          </a:p>
          <a:p>
            <a:pPr marL="342900" indent="-342900">
              <a:buFont typeface="Wingdings" panose="05000000000000000000" pitchFamily="2" charset="2"/>
              <a:buChar char="Ø"/>
            </a:pPr>
            <a:r>
              <a:rPr lang="en-GB" sz="2000" b="1" dirty="0">
                <a:latin typeface="+mj-lt"/>
                <a:cs typeface="Times New Roman" panose="02020603050405020304" pitchFamily="18" charset="0"/>
                <a:hlinkClick r:id="rId5" action="ppaction://hlinksldjump"/>
              </a:rPr>
              <a:t>Scheme Description</a:t>
            </a:r>
            <a:endParaRPr lang="en-GB" sz="2000" b="1" dirty="0">
              <a:latin typeface="+mj-lt"/>
              <a:cs typeface="Times New Roman" panose="02020603050405020304" pitchFamily="18" charset="0"/>
            </a:endParaRPr>
          </a:p>
          <a:p>
            <a:endParaRPr lang="en-GB" sz="500" b="1" dirty="0">
              <a:latin typeface="+mj-lt"/>
              <a:cs typeface="Times New Roman" panose="02020603050405020304" pitchFamily="18" charset="0"/>
            </a:endParaRPr>
          </a:p>
          <a:p>
            <a:endParaRPr lang="en-GB" sz="500" b="1" dirty="0">
              <a:latin typeface="+mj-lt"/>
              <a:cs typeface="Times New Roman" panose="02020603050405020304" pitchFamily="18" charset="0"/>
            </a:endParaRPr>
          </a:p>
          <a:p>
            <a:pPr marL="342900" indent="-342900">
              <a:buFont typeface="Wingdings" panose="05000000000000000000" pitchFamily="2" charset="2"/>
              <a:buChar char="Ø"/>
            </a:pPr>
            <a:r>
              <a:rPr lang="en-GB" sz="2000" b="1" dirty="0">
                <a:latin typeface="+mj-lt"/>
                <a:cs typeface="Arial" panose="020B0604020202020204" pitchFamily="34" charset="0"/>
                <a:hlinkClick r:id="rId6" action="ppaction://hlinksldjump"/>
              </a:rPr>
              <a:t>Practice Eligibility &amp; Criteria</a:t>
            </a:r>
            <a:endParaRPr lang="en-GB" sz="2000" b="1" dirty="0">
              <a:latin typeface="+mj-lt"/>
              <a:cs typeface="Arial" panose="020B0604020202020204" pitchFamily="34" charset="0"/>
            </a:endParaRPr>
          </a:p>
          <a:p>
            <a:pPr marL="171450" indent="-171450">
              <a:buFont typeface="Wingdings" panose="05000000000000000000" pitchFamily="2" charset="2"/>
              <a:buChar char="Ø"/>
            </a:pPr>
            <a:endParaRPr lang="en-GB" sz="500" b="1" dirty="0">
              <a:latin typeface="+mj-lt"/>
              <a:cs typeface="Arial" panose="020B0604020202020204" pitchFamily="34" charset="0"/>
            </a:endParaRPr>
          </a:p>
          <a:p>
            <a:pPr marL="171450" indent="-171450">
              <a:buFont typeface="Wingdings" panose="05000000000000000000" pitchFamily="2" charset="2"/>
              <a:buChar char="Ø"/>
            </a:pPr>
            <a:endParaRPr lang="en-GB" sz="500" b="1" dirty="0">
              <a:latin typeface="+mj-lt"/>
              <a:cs typeface="Arial" panose="020B0604020202020204" pitchFamily="34" charset="0"/>
            </a:endParaRPr>
          </a:p>
          <a:p>
            <a:pPr marL="342900" indent="-342900">
              <a:buFont typeface="Wingdings" panose="05000000000000000000" pitchFamily="2" charset="2"/>
              <a:buChar char="Ø"/>
            </a:pPr>
            <a:r>
              <a:rPr lang="en-GB" sz="2000" b="1" dirty="0">
                <a:cs typeface="Arial" panose="020B0604020202020204" pitchFamily="34" charset="0"/>
                <a:hlinkClick r:id="rId7" action="ppaction://hlinksldjump"/>
              </a:rPr>
              <a:t>Support Available </a:t>
            </a:r>
            <a:r>
              <a:rPr lang="en-GB" sz="2000" b="1" dirty="0">
                <a:latin typeface="+mj-lt"/>
                <a:cs typeface="Arial" panose="020B0604020202020204" pitchFamily="34" charset="0"/>
                <a:hlinkClick r:id="rId7" action="ppaction://hlinksldjump"/>
              </a:rPr>
              <a:t>To Practices</a:t>
            </a:r>
            <a:endParaRPr lang="en-GB" sz="2000" b="1" dirty="0">
              <a:latin typeface="+mj-lt"/>
              <a:cs typeface="Arial" panose="020B0604020202020204" pitchFamily="34" charset="0"/>
            </a:endParaRPr>
          </a:p>
          <a:p>
            <a:endParaRPr lang="en-GB" sz="500" b="1" dirty="0">
              <a:latin typeface="+mj-lt"/>
              <a:cs typeface="Arial" panose="020B0604020202020204" pitchFamily="34" charset="0"/>
            </a:endParaRPr>
          </a:p>
          <a:p>
            <a:endParaRPr lang="en-GB" sz="500" b="1" dirty="0">
              <a:latin typeface="+mj-lt"/>
              <a:cs typeface="Arial" panose="020B0604020202020204" pitchFamily="34" charset="0"/>
            </a:endParaRPr>
          </a:p>
          <a:p>
            <a:pPr marL="342900" indent="-342900">
              <a:buFont typeface="Wingdings" panose="05000000000000000000" pitchFamily="2" charset="2"/>
              <a:buChar char="Ø"/>
            </a:pPr>
            <a:r>
              <a:rPr lang="en-GB" sz="2000" b="1" dirty="0">
                <a:latin typeface="+mj-lt"/>
                <a:cs typeface="Arial" panose="020B0604020202020204" pitchFamily="34" charset="0"/>
                <a:hlinkClick r:id="rId8" action="ppaction://hlinksldjump"/>
              </a:rPr>
              <a:t>Financial Support Available</a:t>
            </a:r>
            <a:endParaRPr lang="en-GB" sz="2000" b="1" dirty="0">
              <a:latin typeface="+mj-lt"/>
              <a:cs typeface="Arial" panose="020B0604020202020204" pitchFamily="34" charset="0"/>
            </a:endParaRPr>
          </a:p>
          <a:p>
            <a:endParaRPr lang="en-GB" sz="300" b="1" dirty="0">
              <a:latin typeface="+mj-lt"/>
              <a:cs typeface="Arial" panose="020B0604020202020204" pitchFamily="34" charset="0"/>
            </a:endParaRPr>
          </a:p>
          <a:p>
            <a:endParaRPr lang="en-GB" sz="300" b="1" dirty="0">
              <a:latin typeface="+mj-lt"/>
              <a:cs typeface="Arial" panose="020B0604020202020204" pitchFamily="34" charset="0"/>
            </a:endParaRPr>
          </a:p>
          <a:p>
            <a:endParaRPr lang="en-GB" sz="300" b="1" dirty="0">
              <a:latin typeface="+mj-lt"/>
              <a:cs typeface="Arial" panose="020B0604020202020204" pitchFamily="34" charset="0"/>
            </a:endParaRPr>
          </a:p>
          <a:p>
            <a:pPr marL="342900" indent="-342900">
              <a:buFont typeface="Wingdings" panose="05000000000000000000" pitchFamily="2" charset="2"/>
              <a:buChar char="Ø"/>
            </a:pPr>
            <a:r>
              <a:rPr lang="en-GB" sz="2000" b="1" dirty="0">
                <a:cs typeface="Arial" panose="020B0604020202020204" pitchFamily="34" charset="0"/>
                <a:hlinkClick r:id="rId9" action="ppaction://hlinksldjump"/>
              </a:rPr>
              <a:t>Frequently Asked Questions (FAQs): GP Assistants</a:t>
            </a:r>
            <a:endParaRPr lang="en-GB" sz="2000" b="1" dirty="0">
              <a:cs typeface="Arial" panose="020B0604020202020204" pitchFamily="34" charset="0"/>
            </a:endParaRPr>
          </a:p>
          <a:p>
            <a:endParaRPr lang="en-GB" sz="300" b="1" dirty="0">
              <a:cs typeface="Arial" panose="020B0604020202020204" pitchFamily="34" charset="0"/>
            </a:endParaRPr>
          </a:p>
          <a:p>
            <a:endParaRPr lang="en-GB" sz="300" b="1" dirty="0">
              <a:cs typeface="Arial" panose="020B0604020202020204" pitchFamily="34" charset="0"/>
            </a:endParaRPr>
          </a:p>
          <a:p>
            <a:endParaRPr lang="en-GB" sz="300" b="1" dirty="0">
              <a:cs typeface="Arial" panose="020B0604020202020204" pitchFamily="34" charset="0"/>
            </a:endParaRPr>
          </a:p>
          <a:p>
            <a:pPr marL="342900" indent="-342900">
              <a:buFont typeface="Wingdings" panose="05000000000000000000" pitchFamily="2" charset="2"/>
              <a:buChar char="Ø"/>
            </a:pPr>
            <a:r>
              <a:rPr lang="en-GB" sz="2000" b="1" dirty="0">
                <a:cs typeface="Arial" panose="020B0604020202020204" pitchFamily="34" charset="0"/>
                <a:hlinkClick r:id="rId10" action="ppaction://hlinksldjump"/>
              </a:rPr>
              <a:t>Frequently Asked Questions (FAQs): Framework</a:t>
            </a:r>
            <a:endParaRPr lang="en-GB" sz="2000" b="1" dirty="0">
              <a:cs typeface="Arial" panose="020B0604020202020204" pitchFamily="34" charset="0"/>
            </a:endParaRPr>
          </a:p>
          <a:p>
            <a:endParaRPr lang="en-GB" sz="300" b="1" dirty="0">
              <a:cs typeface="Arial" panose="020B0604020202020204" pitchFamily="34" charset="0"/>
            </a:endParaRPr>
          </a:p>
          <a:p>
            <a:endParaRPr lang="en-GB" sz="300" b="1" dirty="0">
              <a:cs typeface="Arial" panose="020B0604020202020204" pitchFamily="34" charset="0"/>
            </a:endParaRPr>
          </a:p>
          <a:p>
            <a:endParaRPr lang="en-GB" sz="300" b="1" dirty="0">
              <a:cs typeface="Arial" panose="020B0604020202020204" pitchFamily="34" charset="0"/>
            </a:endParaRPr>
          </a:p>
          <a:p>
            <a:pPr marL="342900" indent="-342900">
              <a:buFont typeface="Wingdings" panose="05000000000000000000" pitchFamily="2" charset="2"/>
              <a:buChar char="Ø"/>
            </a:pPr>
            <a:r>
              <a:rPr lang="en-GB" sz="2000" b="1" dirty="0">
                <a:cs typeface="Arial" panose="020B0604020202020204" pitchFamily="34" charset="0"/>
                <a:hlinkClick r:id="rId11" action="ppaction://hlinksldjump"/>
              </a:rPr>
              <a:t>Frequently Asked Questions (FAQs): Scheme</a:t>
            </a:r>
            <a:endParaRPr lang="en-GB" sz="2000" b="1" dirty="0">
              <a:cs typeface="Arial" panose="020B0604020202020204" pitchFamily="34" charset="0"/>
            </a:endParaRPr>
          </a:p>
          <a:p>
            <a:endParaRPr lang="en-GB" sz="300" b="1" dirty="0">
              <a:cs typeface="Arial" panose="020B0604020202020204" pitchFamily="34" charset="0"/>
            </a:endParaRPr>
          </a:p>
          <a:p>
            <a:endParaRPr lang="en-GB" sz="300" b="1" dirty="0">
              <a:cs typeface="Arial" panose="020B0604020202020204" pitchFamily="34" charset="0"/>
            </a:endParaRPr>
          </a:p>
          <a:p>
            <a:endParaRPr lang="en-GB" sz="300" b="1" dirty="0">
              <a:cs typeface="Arial" panose="020B0604020202020204" pitchFamily="34" charset="0"/>
            </a:endParaRPr>
          </a:p>
          <a:p>
            <a:pPr marL="342900" indent="-342900">
              <a:buFont typeface="Wingdings" panose="05000000000000000000" pitchFamily="2" charset="2"/>
              <a:buChar char="Ø"/>
            </a:pPr>
            <a:r>
              <a:rPr lang="en-GB" sz="2000" b="1" dirty="0">
                <a:cs typeface="Arial" panose="020B0604020202020204" pitchFamily="34" charset="0"/>
                <a:hlinkClick r:id="rId12" action="ppaction://hlinksldjump"/>
              </a:rPr>
              <a:t>Frequently Asked Questions (FAQs): Training &amp; Useful Contacts</a:t>
            </a:r>
            <a:endParaRPr lang="en-GB" sz="2000" b="1" dirty="0">
              <a:cs typeface="Arial" panose="020B0604020202020204" pitchFamily="34" charset="0"/>
            </a:endParaRPr>
          </a:p>
          <a:p>
            <a:endParaRPr lang="en-GB" sz="300" b="1" dirty="0">
              <a:cs typeface="Arial" panose="020B0604020202020204" pitchFamily="34" charset="0"/>
            </a:endParaRPr>
          </a:p>
        </p:txBody>
      </p:sp>
      <p:sp>
        <p:nvSpPr>
          <p:cNvPr id="2" name="TextBox 1"/>
          <p:cNvSpPr txBox="1"/>
          <p:nvPr/>
        </p:nvSpPr>
        <p:spPr>
          <a:xfrm>
            <a:off x="2050129" y="-171400"/>
            <a:ext cx="7838337" cy="769441"/>
          </a:xfrm>
          <a:prstGeom prst="rect">
            <a:avLst/>
          </a:prstGeom>
          <a:noFill/>
        </p:spPr>
        <p:txBody>
          <a:bodyPr wrap="square" rtlCol="0">
            <a:spAutoFit/>
          </a:bodyPr>
          <a:lstStyle/>
          <a:p>
            <a:pPr algn="ctr"/>
            <a:r>
              <a:rPr lang="en-GB" sz="4400" b="1" dirty="0"/>
              <a:t>GPA Scheme 2021</a:t>
            </a:r>
          </a:p>
        </p:txBody>
      </p:sp>
      <p:pic>
        <p:nvPicPr>
          <p:cNvPr id="10" name="Picture 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0" y="-11317"/>
            <a:ext cx="2131346" cy="684000"/>
          </a:xfrm>
          <a:prstGeom prst="rect">
            <a:avLst/>
          </a:prstGeom>
        </p:spPr>
      </p:pic>
    </p:spTree>
    <p:extLst>
      <p:ext uri="{BB962C8B-B14F-4D97-AF65-F5344CB8AC3E}">
        <p14:creationId xmlns:p14="http://schemas.microsoft.com/office/powerpoint/2010/main" val="745707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050130" y="359658"/>
            <a:ext cx="7870180" cy="477054"/>
          </a:xfrm>
          <a:prstGeom prst="rect">
            <a:avLst/>
          </a:prstGeom>
        </p:spPr>
        <p:txBody>
          <a:bodyPr wrap="square">
            <a:spAutoFit/>
          </a:bodyPr>
          <a:lstStyle/>
          <a:p>
            <a:pPr algn="ctr"/>
            <a:r>
              <a:rPr lang="en-GB" sz="2400" b="1" dirty="0">
                <a:latin typeface="+mj-lt"/>
                <a:cs typeface="Times New Roman" panose="02020603050405020304" pitchFamily="18" charset="0"/>
              </a:rPr>
              <a:t>SCHEME</a:t>
            </a:r>
            <a:endParaRPr lang="en-GB" sz="2400" dirty="0">
              <a:solidFill>
                <a:schemeClr val="tx2"/>
              </a:solidFill>
              <a:latin typeface="Arial" panose="020B0604020202020204" pitchFamily="34" charset="0"/>
              <a:cs typeface="Arial" panose="020B0604020202020204" pitchFamily="34" charset="0"/>
            </a:endParaRPr>
          </a:p>
          <a:p>
            <a:pPr algn="ctr"/>
            <a:endParaRPr lang="en-GB" sz="100" dirty="0">
              <a:solidFill>
                <a:schemeClr val="tx2"/>
              </a:solidFill>
              <a:latin typeface="Arial" panose="020B0604020202020204" pitchFamily="34" charset="0"/>
              <a:cs typeface="Arial" panose="020B0604020202020204" pitchFamily="34" charset="0"/>
            </a:endParaRPr>
          </a:p>
        </p:txBody>
      </p:sp>
      <p:sp>
        <p:nvSpPr>
          <p:cNvPr id="34" name="TextBox 33"/>
          <p:cNvSpPr txBox="1"/>
          <p:nvPr/>
        </p:nvSpPr>
        <p:spPr>
          <a:xfrm>
            <a:off x="2612740" y="5754742"/>
            <a:ext cx="390043" cy="338554"/>
          </a:xfrm>
          <a:prstGeom prst="rect">
            <a:avLst/>
          </a:prstGeom>
          <a:noFill/>
        </p:spPr>
        <p:txBody>
          <a:bodyPr wrap="square" rtlCol="0">
            <a:spAutoFit/>
          </a:bodyPr>
          <a:lstStyle/>
          <a:p>
            <a:pPr marL="285750" indent="-285750">
              <a:buFont typeface="Arial" panose="020B0604020202020204" pitchFamily="34" charset="0"/>
              <a:buChar char="•"/>
            </a:pPr>
            <a:endParaRPr lang="en-GB" sz="1600" dirty="0">
              <a:solidFill>
                <a:schemeClr val="tx2"/>
              </a:solidFill>
            </a:endParaRPr>
          </a:p>
        </p:txBody>
      </p:sp>
      <p:sp>
        <p:nvSpPr>
          <p:cNvPr id="9" name="Rectangle 8"/>
          <p:cNvSpPr/>
          <p:nvPr/>
        </p:nvSpPr>
        <p:spPr>
          <a:xfrm>
            <a:off x="128992" y="764704"/>
            <a:ext cx="4680000" cy="5760000"/>
          </a:xfrm>
          <a:prstGeom prst="rect">
            <a:avLst/>
          </a:prstGeom>
          <a:solidFill>
            <a:srgbClr val="EDF2E2"/>
          </a:solidFill>
        </p:spPr>
        <p:txBody>
          <a:bodyPr wrap="square">
            <a:spAutoFit/>
          </a:bodyPr>
          <a:lstStyle/>
          <a:p>
            <a:r>
              <a:rPr lang="en-GB" sz="1600" b="1" dirty="0">
                <a:latin typeface="+mj-lt"/>
                <a:cs typeface="Arial" panose="020B0604020202020204" pitchFamily="34" charset="0"/>
              </a:rPr>
              <a:t>How long will the GPA scheme take?</a:t>
            </a:r>
            <a:endParaRPr lang="en-GB" sz="1600" dirty="0">
              <a:latin typeface="+mj-lt"/>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We expect learners to have completed the framework in 6 months.</a:t>
            </a:r>
          </a:p>
          <a:p>
            <a:endParaRPr lang="en-GB" sz="700" dirty="0">
              <a:solidFill>
                <a:srgbClr val="FF0000"/>
              </a:solidFill>
              <a:latin typeface="Arial" panose="020B0604020202020204" pitchFamily="34" charset="0"/>
              <a:cs typeface="Arial" panose="020B0604020202020204" pitchFamily="34" charset="0"/>
            </a:endParaRPr>
          </a:p>
          <a:p>
            <a:r>
              <a:rPr lang="en-GB" sz="1600" b="1" dirty="0">
                <a:latin typeface="+mj-lt"/>
                <a:cs typeface="Arial" panose="020B0604020202020204" pitchFamily="34" charset="0"/>
              </a:rPr>
              <a:t>When does the GPA scheme start?</a:t>
            </a:r>
            <a:endParaRPr lang="en-GB" sz="1450" dirty="0">
              <a:solidFill>
                <a:srgbClr val="FF0000"/>
              </a:solidFill>
              <a:latin typeface="Arial" panose="020B0604020202020204" pitchFamily="34" charset="0"/>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We will e-mail successful applicants, their GP mentors and practice managers. Log in details will then be emailed out to learners and mentors and we expect all to have logged on to the Learning Assistant and have started the framework at the beginning of April 2021.</a:t>
            </a:r>
          </a:p>
          <a:p>
            <a:endParaRPr lang="en-GB" sz="700" dirty="0">
              <a:solidFill>
                <a:srgbClr val="1F497D"/>
              </a:solidFill>
              <a:latin typeface="Arial" panose="020B0604020202020204" pitchFamily="34" charset="0"/>
              <a:cs typeface="Arial" panose="020B0604020202020204" pitchFamily="34" charset="0"/>
            </a:endParaRPr>
          </a:p>
          <a:p>
            <a:r>
              <a:rPr lang="en-GB" sz="1600" b="1" dirty="0">
                <a:latin typeface="+mj-lt"/>
                <a:cs typeface="Arial" panose="020B0604020202020204" pitchFamily="34" charset="0"/>
              </a:rPr>
              <a:t>What does a working day look like for a GP Assistant?</a:t>
            </a:r>
          </a:p>
          <a:p>
            <a:r>
              <a:rPr lang="en-GB" sz="1450" dirty="0">
                <a:solidFill>
                  <a:srgbClr val="1F497D"/>
                </a:solidFill>
                <a:latin typeface="Arial" panose="020B0604020202020204" pitchFamily="34" charset="0"/>
                <a:cs typeface="Arial" panose="020B0604020202020204" pitchFamily="34" charset="0"/>
              </a:rPr>
              <a:t>Well ultimately this will be up to the practice. Systems may already be in place to deal with certain pieces of work and practices may just want to plug gaps.  Alternatively practice may want a complete system change. The choice is down to the practice. </a:t>
            </a:r>
          </a:p>
          <a:p>
            <a:r>
              <a:rPr lang="en-GB" sz="1450" dirty="0">
                <a:solidFill>
                  <a:srgbClr val="1F497D"/>
                </a:solidFill>
                <a:latin typeface="Arial" panose="020B0604020202020204" pitchFamily="34" charset="0"/>
                <a:cs typeface="Arial" panose="020B0604020202020204" pitchFamily="34" charset="0"/>
              </a:rPr>
              <a:t>The GPA Framework will provide learners with the tools to offer a variety of services to support the GP.  </a:t>
            </a:r>
          </a:p>
          <a:p>
            <a:endParaRPr lang="en-GB" sz="500" dirty="0">
              <a:solidFill>
                <a:srgbClr val="1F497D"/>
              </a:solidFill>
              <a:latin typeface="Arial" panose="020B0604020202020204" pitchFamily="34" charset="0"/>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Watch how one GP practice in the North West has developed a new Medical Assistant role, transforming the way they work and practice.</a:t>
            </a:r>
          </a:p>
          <a:p>
            <a:r>
              <a:rPr lang="en-GB" sz="1450" dirty="0">
                <a:solidFill>
                  <a:srgbClr val="1F497D"/>
                </a:solidFill>
                <a:latin typeface="Arial" panose="020B0604020202020204" pitchFamily="34" charset="0"/>
                <a:cs typeface="Arial" panose="020B0604020202020204" pitchFamily="34" charset="0"/>
                <a:hlinkClick r:id="rId3"/>
              </a:rPr>
              <a:t>https://www.youtube.com/watch?v=T-GVx4dcRPw&amp;feature=youtu.be</a:t>
            </a:r>
            <a:r>
              <a:rPr lang="en-GB" sz="1450" dirty="0">
                <a:solidFill>
                  <a:srgbClr val="1F497D"/>
                </a:solidFill>
                <a:latin typeface="Arial" panose="020B0604020202020204" pitchFamily="34" charset="0"/>
                <a:cs typeface="Arial" panose="020B0604020202020204" pitchFamily="34" charset="0"/>
              </a:rPr>
              <a:t> </a:t>
            </a:r>
          </a:p>
          <a:p>
            <a:endParaRPr lang="en-GB" sz="1450" dirty="0">
              <a:solidFill>
                <a:srgbClr val="1F497D"/>
              </a:solidFill>
              <a:latin typeface="Arial" panose="020B0604020202020204" pitchFamily="34" charset="0"/>
              <a:cs typeface="Arial" panose="020B0604020202020204" pitchFamily="34" charset="0"/>
            </a:endParaRPr>
          </a:p>
        </p:txBody>
      </p:sp>
      <p:sp>
        <p:nvSpPr>
          <p:cNvPr id="2" name="TextBox 1"/>
          <p:cNvSpPr txBox="1"/>
          <p:nvPr/>
        </p:nvSpPr>
        <p:spPr>
          <a:xfrm>
            <a:off x="2050130" y="-171400"/>
            <a:ext cx="7855870" cy="754053"/>
          </a:xfrm>
          <a:prstGeom prst="rect">
            <a:avLst/>
          </a:prstGeom>
          <a:noFill/>
        </p:spPr>
        <p:txBody>
          <a:bodyPr wrap="square" rtlCol="0">
            <a:spAutoFit/>
          </a:bodyPr>
          <a:lstStyle/>
          <a:p>
            <a:pPr algn="ctr"/>
            <a:r>
              <a:rPr lang="en-GB" sz="4300" b="1" dirty="0"/>
              <a:t>FREQUENTLY ASKED QUESTIONS:</a:t>
            </a:r>
          </a:p>
        </p:txBody>
      </p:sp>
      <p:sp>
        <p:nvSpPr>
          <p:cNvPr id="7" name="TextBox 6">
            <a:hlinkClick r:id="rId4" action="ppaction://hlinksldjump"/>
          </p:cNvPr>
          <p:cNvSpPr txBox="1"/>
          <p:nvPr/>
        </p:nvSpPr>
        <p:spPr>
          <a:xfrm>
            <a:off x="55251" y="6562219"/>
            <a:ext cx="2947531" cy="323165"/>
          </a:xfrm>
          <a:prstGeom prst="rect">
            <a:avLst/>
          </a:prstGeom>
          <a:noFill/>
        </p:spPr>
        <p:txBody>
          <a:bodyPr wrap="square" rtlCol="0">
            <a:spAutoFit/>
          </a:bodyPr>
          <a:lstStyle/>
          <a:p>
            <a:r>
              <a:rPr lang="en-GB" sz="1500" dirty="0">
                <a:latin typeface="+mj-lt"/>
                <a:cs typeface="Times New Roman" panose="02020603050405020304" pitchFamily="18" charset="0"/>
              </a:rPr>
              <a:t>Return To Contents</a:t>
            </a:r>
          </a:p>
        </p:txBody>
      </p:sp>
      <p:sp>
        <p:nvSpPr>
          <p:cNvPr id="10" name="TextBox 9">
            <a:hlinkClick r:id="rId5" action="ppaction://hlinksldjump"/>
          </p:cNvPr>
          <p:cNvSpPr txBox="1"/>
          <p:nvPr/>
        </p:nvSpPr>
        <p:spPr>
          <a:xfrm>
            <a:off x="6897216" y="6562219"/>
            <a:ext cx="3023095" cy="323165"/>
          </a:xfrm>
          <a:prstGeom prst="rect">
            <a:avLst/>
          </a:prstGeom>
          <a:noFill/>
        </p:spPr>
        <p:txBody>
          <a:bodyPr wrap="square" rtlCol="0">
            <a:spAutoFit/>
          </a:bodyPr>
          <a:lstStyle/>
          <a:p>
            <a:r>
              <a:rPr lang="en-GB" sz="1500" dirty="0">
                <a:latin typeface="+mj-lt"/>
                <a:cs typeface="Times New Roman" panose="02020603050405020304" pitchFamily="18" charset="0"/>
              </a:rPr>
              <a:t>FAQ: Training &amp; Useful Contacts</a:t>
            </a:r>
          </a:p>
        </p:txBody>
      </p:sp>
      <p:sp>
        <p:nvSpPr>
          <p:cNvPr id="13" name="Rectangle 12"/>
          <p:cNvSpPr/>
          <p:nvPr/>
        </p:nvSpPr>
        <p:spPr>
          <a:xfrm>
            <a:off x="4953000" y="764839"/>
            <a:ext cx="4824536" cy="5363007"/>
          </a:xfrm>
          <a:prstGeom prst="rect">
            <a:avLst/>
          </a:prstGeom>
          <a:solidFill>
            <a:srgbClr val="EDF2E2"/>
          </a:solidFill>
        </p:spPr>
        <p:txBody>
          <a:bodyPr wrap="square">
            <a:spAutoFit/>
          </a:bodyPr>
          <a:lstStyle/>
          <a:p>
            <a:r>
              <a:rPr lang="en-GB" sz="1600" b="1" dirty="0">
                <a:cs typeface="Arial" panose="020B0604020202020204" pitchFamily="34" charset="0"/>
              </a:rPr>
              <a:t>Do you provide a GPA and pay their salary?</a:t>
            </a:r>
          </a:p>
          <a:p>
            <a:r>
              <a:rPr lang="en-GB" sz="1450" dirty="0">
                <a:solidFill>
                  <a:srgbClr val="1F497D"/>
                </a:solidFill>
                <a:latin typeface="Arial" panose="020B0604020202020204" pitchFamily="34" charset="0"/>
                <a:cs typeface="Arial" panose="020B0604020202020204" pitchFamily="34" charset="0"/>
              </a:rPr>
              <a:t>We do not provide a GPA, we do not pay their salary and this is not an employment scheme. This course provides a framework for practice to upskill an existing member of their team to become a GPA.</a:t>
            </a:r>
          </a:p>
          <a:p>
            <a:endParaRPr lang="en-GB" sz="1450" dirty="0">
              <a:solidFill>
                <a:srgbClr val="1F497D"/>
              </a:solidFill>
              <a:latin typeface="Arial" panose="020B0604020202020204" pitchFamily="34" charset="0"/>
              <a:cs typeface="Arial" panose="020B0604020202020204" pitchFamily="34" charset="0"/>
            </a:endParaRPr>
          </a:p>
          <a:p>
            <a:r>
              <a:rPr lang="en-GB" sz="1600" b="1" dirty="0">
                <a:cs typeface="Arial" panose="020B0604020202020204" pitchFamily="34" charset="0"/>
              </a:rPr>
              <a:t>Can the course be extended longer than 6 months?</a:t>
            </a:r>
          </a:p>
          <a:p>
            <a:r>
              <a:rPr lang="en-GB" sz="1450" dirty="0">
                <a:solidFill>
                  <a:srgbClr val="1F497D"/>
                </a:solidFill>
                <a:latin typeface="Arial" panose="020B0604020202020204" pitchFamily="34" charset="0"/>
                <a:cs typeface="Arial" panose="020B0604020202020204" pitchFamily="34" charset="0"/>
              </a:rPr>
              <a:t>The course needs to be completed in 6 months. It is really important that there is a plan in place and the learner starts the course as soon as the log in details are received.</a:t>
            </a:r>
          </a:p>
          <a:p>
            <a:endParaRPr lang="en-GB" sz="1450" dirty="0">
              <a:solidFill>
                <a:srgbClr val="1F497D"/>
              </a:solidFill>
              <a:latin typeface="Arial" panose="020B0604020202020204" pitchFamily="34" charset="0"/>
              <a:cs typeface="Arial" panose="020B0604020202020204" pitchFamily="34" charset="0"/>
            </a:endParaRPr>
          </a:p>
          <a:p>
            <a:r>
              <a:rPr lang="en-GB" sz="1600" b="1" dirty="0">
                <a:latin typeface="+mj-lt"/>
                <a:cs typeface="Arial" panose="020B0604020202020204" pitchFamily="34" charset="0"/>
              </a:rPr>
              <a:t>What is the difference between a Clinical and a Non Clinical GPA?</a:t>
            </a:r>
          </a:p>
          <a:p>
            <a:pPr lvl="0"/>
            <a:r>
              <a:rPr lang="en-GB" sz="1450" b="1" dirty="0">
                <a:solidFill>
                  <a:srgbClr val="1F497D"/>
                </a:solidFill>
                <a:latin typeface="Arial" panose="020B0604020202020204" pitchFamily="34" charset="0"/>
                <a:cs typeface="Arial" panose="020B0604020202020204" pitchFamily="34" charset="0"/>
              </a:rPr>
              <a:t>Clinical GPA </a:t>
            </a:r>
            <a:r>
              <a:rPr lang="en-GB" sz="1450" dirty="0">
                <a:solidFill>
                  <a:srgbClr val="1F497D"/>
                </a:solidFill>
                <a:latin typeface="Arial" panose="020B0604020202020204" pitchFamily="34" charset="0"/>
                <a:cs typeface="Arial" panose="020B0604020202020204" pitchFamily="34" charset="0"/>
              </a:rPr>
              <a:t>– All 5 domains in the framework have to be completed and the learner will be awarded with an accredited certificate of completion from Chester University equivalent to 10 credits at level 4.</a:t>
            </a:r>
            <a:r>
              <a:rPr lang="en-GB" sz="1600" dirty="0"/>
              <a:t>  </a:t>
            </a:r>
          </a:p>
          <a:p>
            <a:endParaRPr lang="en-GB" sz="1450" dirty="0">
              <a:solidFill>
                <a:srgbClr val="1F497D"/>
              </a:solidFill>
              <a:latin typeface="Arial" panose="020B0604020202020204" pitchFamily="34" charset="0"/>
              <a:cs typeface="Arial" panose="020B0604020202020204" pitchFamily="34" charset="0"/>
            </a:endParaRPr>
          </a:p>
          <a:p>
            <a:r>
              <a:rPr lang="en-GB" sz="1450" b="1" dirty="0">
                <a:solidFill>
                  <a:srgbClr val="1F497D"/>
                </a:solidFill>
                <a:latin typeface="Arial" panose="020B0604020202020204" pitchFamily="34" charset="0"/>
                <a:cs typeface="Arial" panose="020B0604020202020204" pitchFamily="34" charset="0"/>
              </a:rPr>
              <a:t>Non Clinical GPA </a:t>
            </a:r>
            <a:r>
              <a:rPr lang="en-GB" sz="1450" dirty="0">
                <a:solidFill>
                  <a:srgbClr val="1F497D"/>
                </a:solidFill>
                <a:latin typeface="Arial" panose="020B0604020202020204" pitchFamily="34" charset="0"/>
                <a:cs typeface="Arial" panose="020B0604020202020204" pitchFamily="34" charset="0"/>
              </a:rPr>
              <a:t>– The clinical domain will be removed from the framework. The other domains in the framework have to be completed and the learner will be awarded with a certificate of completion.</a:t>
            </a:r>
          </a:p>
        </p:txBody>
      </p:sp>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11317"/>
            <a:ext cx="2131346" cy="684000"/>
          </a:xfrm>
          <a:prstGeom prst="rect">
            <a:avLst/>
          </a:prstGeom>
        </p:spPr>
      </p:pic>
    </p:spTree>
    <p:extLst>
      <p:ext uri="{BB962C8B-B14F-4D97-AF65-F5344CB8AC3E}">
        <p14:creationId xmlns:p14="http://schemas.microsoft.com/office/powerpoint/2010/main" val="1912237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050130" y="359658"/>
            <a:ext cx="7870180" cy="477054"/>
          </a:xfrm>
          <a:prstGeom prst="rect">
            <a:avLst/>
          </a:prstGeom>
        </p:spPr>
        <p:txBody>
          <a:bodyPr wrap="square">
            <a:spAutoFit/>
          </a:bodyPr>
          <a:lstStyle/>
          <a:p>
            <a:pPr algn="ctr"/>
            <a:r>
              <a:rPr lang="en-GB" sz="2400" b="1" dirty="0">
                <a:latin typeface="+mj-lt"/>
                <a:cs typeface="Times New Roman" panose="02020603050405020304" pitchFamily="18" charset="0"/>
              </a:rPr>
              <a:t>TRAINING &amp; USEFUL CONTACTS</a:t>
            </a:r>
            <a:endParaRPr lang="en-GB" sz="2400" dirty="0">
              <a:solidFill>
                <a:schemeClr val="tx2"/>
              </a:solidFill>
              <a:latin typeface="Arial" panose="020B0604020202020204" pitchFamily="34" charset="0"/>
              <a:cs typeface="Arial" panose="020B0604020202020204" pitchFamily="34" charset="0"/>
            </a:endParaRPr>
          </a:p>
          <a:p>
            <a:pPr algn="ctr"/>
            <a:endParaRPr lang="en-GB" sz="100" dirty="0">
              <a:solidFill>
                <a:schemeClr val="tx2"/>
              </a:solidFill>
              <a:latin typeface="Arial" panose="020B0604020202020204" pitchFamily="34" charset="0"/>
              <a:cs typeface="Arial" panose="020B0604020202020204" pitchFamily="34" charset="0"/>
            </a:endParaRPr>
          </a:p>
        </p:txBody>
      </p:sp>
      <p:sp>
        <p:nvSpPr>
          <p:cNvPr id="34" name="TextBox 33"/>
          <p:cNvSpPr txBox="1"/>
          <p:nvPr/>
        </p:nvSpPr>
        <p:spPr>
          <a:xfrm>
            <a:off x="2612740" y="5754742"/>
            <a:ext cx="390043" cy="338554"/>
          </a:xfrm>
          <a:prstGeom prst="rect">
            <a:avLst/>
          </a:prstGeom>
          <a:noFill/>
        </p:spPr>
        <p:txBody>
          <a:bodyPr wrap="square" rtlCol="0">
            <a:spAutoFit/>
          </a:bodyPr>
          <a:lstStyle/>
          <a:p>
            <a:pPr marL="285750" indent="-285750">
              <a:buFont typeface="Arial" panose="020B0604020202020204" pitchFamily="34" charset="0"/>
              <a:buChar char="•"/>
            </a:pPr>
            <a:endParaRPr lang="en-GB" sz="1600" dirty="0">
              <a:solidFill>
                <a:schemeClr val="tx2"/>
              </a:solidFill>
            </a:endParaRPr>
          </a:p>
        </p:txBody>
      </p:sp>
      <p:sp>
        <p:nvSpPr>
          <p:cNvPr id="9" name="Rectangle 8"/>
          <p:cNvSpPr/>
          <p:nvPr/>
        </p:nvSpPr>
        <p:spPr>
          <a:xfrm>
            <a:off x="128992" y="764704"/>
            <a:ext cx="4680000" cy="5809283"/>
          </a:xfrm>
          <a:prstGeom prst="rect">
            <a:avLst/>
          </a:prstGeom>
          <a:solidFill>
            <a:srgbClr val="EDF2E2"/>
          </a:solidFill>
        </p:spPr>
        <p:txBody>
          <a:bodyPr wrap="square">
            <a:spAutoFit/>
          </a:bodyPr>
          <a:lstStyle/>
          <a:p>
            <a:r>
              <a:rPr lang="en-GB" sz="1600" b="1" dirty="0">
                <a:cs typeface="Arial" panose="020B0604020202020204" pitchFamily="34" charset="0"/>
              </a:rPr>
              <a:t>Are any external courses or workshops provided?</a:t>
            </a:r>
          </a:p>
          <a:p>
            <a:r>
              <a:rPr lang="en-GB" sz="1450" dirty="0">
                <a:solidFill>
                  <a:srgbClr val="1F497D"/>
                </a:solidFill>
                <a:latin typeface="Arial" panose="020B0604020202020204" pitchFamily="34" charset="0"/>
                <a:cs typeface="Arial" panose="020B0604020202020204" pitchFamily="34" charset="0"/>
              </a:rPr>
              <a:t>There are no external courses, workshops or training provided. The learning is experiential. We provide resources for practices GP mentor to tap in to and to work through with their learner and we provide the framework in order to meet the competencies to become a GPA.  </a:t>
            </a:r>
          </a:p>
          <a:p>
            <a:endParaRPr lang="en-GB" sz="400" dirty="0">
              <a:solidFill>
                <a:srgbClr val="1F497D"/>
              </a:solidFill>
              <a:latin typeface="Arial" panose="020B0604020202020204" pitchFamily="34" charset="0"/>
              <a:cs typeface="Arial" panose="020B0604020202020204" pitchFamily="34" charset="0"/>
            </a:endParaRPr>
          </a:p>
          <a:p>
            <a:r>
              <a:rPr lang="en-GB" sz="1600" b="1" dirty="0">
                <a:cs typeface="Arial" panose="020B0604020202020204" pitchFamily="34" charset="0"/>
              </a:rPr>
              <a:t>Does the learner need to leave the practice to complete the course?</a:t>
            </a:r>
          </a:p>
          <a:p>
            <a:r>
              <a:rPr lang="en-GB" sz="1450" dirty="0">
                <a:solidFill>
                  <a:srgbClr val="1F497D"/>
                </a:solidFill>
                <a:latin typeface="Arial" panose="020B0604020202020204" pitchFamily="34" charset="0"/>
                <a:cs typeface="Arial" panose="020B0604020202020204" pitchFamily="34" charset="0"/>
              </a:rPr>
              <a:t>The learner does not have to leave the practice to complete the course. The learner will log in to a web based portal which houses the framework.  The learner will submit evidence which supports their understanding.</a:t>
            </a:r>
          </a:p>
          <a:p>
            <a:endParaRPr lang="en-GB" sz="400" b="1" dirty="0">
              <a:latin typeface="Arial" panose="020B0604020202020204" pitchFamily="34" charset="0"/>
              <a:cs typeface="Arial" panose="020B0604020202020204" pitchFamily="34" charset="0"/>
            </a:endParaRPr>
          </a:p>
          <a:p>
            <a:r>
              <a:rPr lang="en-GB" sz="1600" b="1" dirty="0">
                <a:cs typeface="Arial" panose="020B0604020202020204" pitchFamily="34" charset="0"/>
              </a:rPr>
              <a:t>What does the GP mentor need to provide the learner to support them? </a:t>
            </a:r>
          </a:p>
          <a:p>
            <a:r>
              <a:rPr lang="en-GB" sz="1450" dirty="0">
                <a:solidFill>
                  <a:srgbClr val="1F497D"/>
                </a:solidFill>
                <a:latin typeface="Arial" panose="020B0604020202020204" pitchFamily="34" charset="0"/>
                <a:cs typeface="Arial" panose="020B0604020202020204" pitchFamily="34" charset="0"/>
              </a:rPr>
              <a:t>The GP mentor needs to dedicate time to work through the modules and teach the learner.  This can be outsourced to other members of the team such as Practice Nurse for certain clinical areas or the Practice Manager for certain admin areas for example.  Remember though, the GP mentor will be logging on to the portal and marking the learner as competent so they need to be suitably assured.</a:t>
            </a:r>
            <a:endParaRPr lang="en-GB" sz="400" dirty="0">
              <a:solidFill>
                <a:srgbClr val="1F497D"/>
              </a:solidFill>
              <a:latin typeface="Arial" panose="020B0604020202020204" pitchFamily="34" charset="0"/>
              <a:cs typeface="Arial" panose="020B0604020202020204" pitchFamily="34" charset="0"/>
            </a:endParaRPr>
          </a:p>
        </p:txBody>
      </p:sp>
      <p:sp>
        <p:nvSpPr>
          <p:cNvPr id="2" name="TextBox 1"/>
          <p:cNvSpPr txBox="1"/>
          <p:nvPr/>
        </p:nvSpPr>
        <p:spPr>
          <a:xfrm>
            <a:off x="2050130" y="-171400"/>
            <a:ext cx="7855870" cy="754053"/>
          </a:xfrm>
          <a:prstGeom prst="rect">
            <a:avLst/>
          </a:prstGeom>
          <a:noFill/>
        </p:spPr>
        <p:txBody>
          <a:bodyPr wrap="square" rtlCol="0">
            <a:spAutoFit/>
          </a:bodyPr>
          <a:lstStyle/>
          <a:p>
            <a:pPr algn="ctr"/>
            <a:r>
              <a:rPr lang="en-GB" sz="4300" b="1" dirty="0"/>
              <a:t>FREQUENTLY ASKED QUESTIONS:</a:t>
            </a:r>
          </a:p>
        </p:txBody>
      </p:sp>
      <p:sp>
        <p:nvSpPr>
          <p:cNvPr id="7" name="TextBox 6">
            <a:hlinkClick r:id="rId3" action="ppaction://hlinksldjump"/>
          </p:cNvPr>
          <p:cNvSpPr txBox="1"/>
          <p:nvPr/>
        </p:nvSpPr>
        <p:spPr>
          <a:xfrm>
            <a:off x="55251" y="6562219"/>
            <a:ext cx="2947531" cy="323165"/>
          </a:xfrm>
          <a:prstGeom prst="rect">
            <a:avLst/>
          </a:prstGeom>
          <a:noFill/>
        </p:spPr>
        <p:txBody>
          <a:bodyPr wrap="square" rtlCol="0">
            <a:spAutoFit/>
          </a:bodyPr>
          <a:lstStyle/>
          <a:p>
            <a:r>
              <a:rPr lang="en-GB" sz="1500" dirty="0">
                <a:latin typeface="+mj-lt"/>
                <a:cs typeface="Times New Roman" panose="02020603050405020304" pitchFamily="18" charset="0"/>
              </a:rPr>
              <a:t>Return To Contents</a:t>
            </a:r>
          </a:p>
        </p:txBody>
      </p:sp>
      <p:sp>
        <p:nvSpPr>
          <p:cNvPr id="12" name="Rectangle 11"/>
          <p:cNvSpPr/>
          <p:nvPr/>
        </p:nvSpPr>
        <p:spPr>
          <a:xfrm>
            <a:off x="4953000" y="4869160"/>
            <a:ext cx="4824536" cy="1061829"/>
          </a:xfrm>
          <a:prstGeom prst="rect">
            <a:avLst/>
          </a:prstGeom>
          <a:solidFill>
            <a:srgbClr val="EDF2E2"/>
          </a:solidFill>
        </p:spPr>
        <p:txBody>
          <a:bodyPr wrap="square">
            <a:spAutoFit/>
          </a:bodyPr>
          <a:lstStyle/>
          <a:p>
            <a:r>
              <a:rPr lang="en-GB" b="1" dirty="0">
                <a:latin typeface="+mj-lt"/>
                <a:cs typeface="Times New Roman" panose="02020603050405020304" pitchFamily="18" charset="0"/>
              </a:rPr>
              <a:t>USEFUL CONTACTS</a:t>
            </a:r>
          </a:p>
          <a:p>
            <a:r>
              <a:rPr lang="en-GB" sz="1600" b="1" dirty="0">
                <a:latin typeface="+mj-lt"/>
                <a:cs typeface="Arial" panose="020B0604020202020204" pitchFamily="34" charset="0"/>
              </a:rPr>
              <a:t>Who can we contact for more information?</a:t>
            </a:r>
            <a:endParaRPr lang="en-GB" sz="1600" dirty="0">
              <a:latin typeface="+mj-lt"/>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Please contact Robyn Knapping from the West Yorkshire  PCWTH – </a:t>
            </a:r>
            <a:r>
              <a:rPr lang="en-GB" sz="1450" dirty="0">
                <a:latin typeface="Arial" panose="020B0604020202020204" pitchFamily="34" charset="0"/>
                <a:cs typeface="Arial" panose="020B0604020202020204" pitchFamily="34" charset="0"/>
                <a:hlinkClick r:id="rId4"/>
              </a:rPr>
              <a:t>wy.traininghub@nhs.net</a:t>
            </a:r>
            <a:r>
              <a:rPr lang="en-GB" sz="1450" dirty="0">
                <a:latin typeface="Arial" panose="020B0604020202020204" pitchFamily="34" charset="0"/>
                <a:cs typeface="Arial" panose="020B0604020202020204" pitchFamily="34" charset="0"/>
              </a:rPr>
              <a:t> </a:t>
            </a:r>
          </a:p>
        </p:txBody>
      </p:sp>
      <p:sp>
        <p:nvSpPr>
          <p:cNvPr id="13" name="Rectangle 12"/>
          <p:cNvSpPr/>
          <p:nvPr/>
        </p:nvSpPr>
        <p:spPr>
          <a:xfrm>
            <a:off x="4953000" y="764839"/>
            <a:ext cx="4824536" cy="3770263"/>
          </a:xfrm>
          <a:prstGeom prst="rect">
            <a:avLst/>
          </a:prstGeom>
          <a:solidFill>
            <a:srgbClr val="EDF2E2"/>
          </a:solidFill>
        </p:spPr>
        <p:txBody>
          <a:bodyPr wrap="square">
            <a:spAutoFit/>
          </a:bodyPr>
          <a:lstStyle/>
          <a:p>
            <a:r>
              <a:rPr lang="en-GB" sz="1600" b="1" dirty="0">
                <a:cs typeface="Arial" panose="020B0604020202020204" pitchFamily="34" charset="0"/>
              </a:rPr>
              <a:t>What protected time does the learner need?</a:t>
            </a:r>
          </a:p>
          <a:p>
            <a:r>
              <a:rPr lang="en-GB" sz="1450" dirty="0">
                <a:solidFill>
                  <a:srgbClr val="1F497D"/>
                </a:solidFill>
                <a:latin typeface="Arial" panose="020B0604020202020204" pitchFamily="34" charset="0"/>
                <a:cs typeface="Arial" panose="020B0604020202020204" pitchFamily="34" charset="0"/>
              </a:rPr>
              <a:t>The learner and the mentor need to have protected time. We recommend 1 day a week where possible for the learner - ½ a day teaching and ½ day where the learner writes and uploads their evidence.  Please do not put a candidate forward if you cannot afford them this time or you are unable to mentor.</a:t>
            </a:r>
          </a:p>
          <a:p>
            <a:endParaRPr lang="en-GB" sz="400" dirty="0">
              <a:solidFill>
                <a:srgbClr val="1F497D"/>
              </a:solidFill>
              <a:latin typeface="Arial" panose="020B0604020202020204" pitchFamily="34" charset="0"/>
              <a:cs typeface="Arial" panose="020B0604020202020204" pitchFamily="34" charset="0"/>
            </a:endParaRPr>
          </a:p>
          <a:p>
            <a:pPr lvl="0"/>
            <a:r>
              <a:rPr lang="en-GB" sz="1600" b="1" dirty="0"/>
              <a:t>Will any guidance we given to use the portal?</a:t>
            </a:r>
          </a:p>
          <a:p>
            <a:pPr lvl="0"/>
            <a:r>
              <a:rPr lang="en-GB" sz="1450" dirty="0">
                <a:solidFill>
                  <a:srgbClr val="1F497D"/>
                </a:solidFill>
                <a:latin typeface="Arial" panose="020B0604020202020204" pitchFamily="34" charset="0"/>
                <a:cs typeface="Arial" panose="020B0604020202020204" pitchFamily="34" charset="0"/>
              </a:rPr>
              <a:t>Both the learner and the mentor need to be relatively proficient with IT.  Both the learner and the GP mentor will be provided with a user name and a password to the access the portal. Both will also be provided with user guides which will show how to log on, access the course content, access where to upload evidence and where the mentor accesses their learners work to mark them as competent.</a:t>
            </a:r>
          </a:p>
        </p:txBody>
      </p:sp>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11317"/>
            <a:ext cx="2131346" cy="684000"/>
          </a:xfrm>
          <a:prstGeom prst="rect">
            <a:avLst/>
          </a:prstGeom>
        </p:spPr>
      </p:pic>
    </p:spTree>
    <p:extLst>
      <p:ext uri="{BB962C8B-B14F-4D97-AF65-F5344CB8AC3E}">
        <p14:creationId xmlns:p14="http://schemas.microsoft.com/office/powerpoint/2010/main" val="4137071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p:cNvSpPr txBox="1"/>
          <p:nvPr/>
        </p:nvSpPr>
        <p:spPr>
          <a:xfrm>
            <a:off x="2612740" y="5754742"/>
            <a:ext cx="390043" cy="338554"/>
          </a:xfrm>
          <a:prstGeom prst="rect">
            <a:avLst/>
          </a:prstGeom>
          <a:noFill/>
        </p:spPr>
        <p:txBody>
          <a:bodyPr wrap="square" rtlCol="0">
            <a:spAutoFit/>
          </a:bodyPr>
          <a:lstStyle/>
          <a:p>
            <a:pPr marL="285750" indent="-285750">
              <a:buFont typeface="Arial" panose="020B0604020202020204" pitchFamily="34" charset="0"/>
              <a:buChar char="•"/>
            </a:pPr>
            <a:endParaRPr lang="en-GB" sz="1600" dirty="0">
              <a:solidFill>
                <a:schemeClr val="tx2"/>
              </a:solidFill>
            </a:endParaRPr>
          </a:p>
        </p:txBody>
      </p:sp>
      <p:sp>
        <p:nvSpPr>
          <p:cNvPr id="2" name="TextBox 1"/>
          <p:cNvSpPr txBox="1"/>
          <p:nvPr/>
        </p:nvSpPr>
        <p:spPr>
          <a:xfrm>
            <a:off x="2050130" y="10651"/>
            <a:ext cx="7855870" cy="754053"/>
          </a:xfrm>
          <a:prstGeom prst="rect">
            <a:avLst/>
          </a:prstGeom>
          <a:noFill/>
        </p:spPr>
        <p:txBody>
          <a:bodyPr wrap="square" rtlCol="0">
            <a:spAutoFit/>
          </a:bodyPr>
          <a:lstStyle/>
          <a:p>
            <a:pPr algn="ctr"/>
            <a:r>
              <a:rPr lang="en-GB" sz="4300" b="1" dirty="0">
                <a:latin typeface="+mj-lt"/>
              </a:rPr>
              <a:t>INTRODUCTION</a:t>
            </a:r>
          </a:p>
        </p:txBody>
      </p:sp>
      <p:sp>
        <p:nvSpPr>
          <p:cNvPr id="10" name="Rectangle 9"/>
          <p:cNvSpPr/>
          <p:nvPr/>
        </p:nvSpPr>
        <p:spPr>
          <a:xfrm>
            <a:off x="128992" y="836712"/>
            <a:ext cx="9648544" cy="5424562"/>
          </a:xfrm>
          <a:prstGeom prst="rect">
            <a:avLst/>
          </a:prstGeom>
          <a:solidFill>
            <a:srgbClr val="EDF2E2"/>
          </a:solidFill>
        </p:spPr>
        <p:txBody>
          <a:bodyPr wrap="square">
            <a:spAutoFit/>
          </a:bodyPr>
          <a:lstStyle/>
          <a:p>
            <a:pPr eaLnBrk="0" fontAlgn="base" hangingPunct="0">
              <a:spcBef>
                <a:spcPct val="0"/>
              </a:spcBef>
              <a:spcAft>
                <a:spcPct val="0"/>
              </a:spcAft>
            </a:pPr>
            <a:r>
              <a:rPr lang="en-GB" altLang="en-US" sz="1450" dirty="0">
                <a:solidFill>
                  <a:srgbClr val="1F497D"/>
                </a:solidFill>
                <a:latin typeface="Arial" pitchFamily="34" charset="0"/>
                <a:ea typeface="Calibri" pitchFamily="34" charset="0"/>
                <a:cs typeface="Arial" pitchFamily="34" charset="0"/>
              </a:rPr>
              <a:t>The role of General Practice Assistant (sometimes known as Medical Assistants) was initially developed in the United States, to safely deliver a combination of routine administrative tasks and some basic clinical duties in the general practice setting.  The focus being on supporting General Practitioners in their day-to-day management of patients, specifically aimed at reducing the administrative burden and making best use of consultation time.</a:t>
            </a:r>
          </a:p>
          <a:p>
            <a:pPr lvl="0" eaLnBrk="0" fontAlgn="base" hangingPunct="0">
              <a:spcBef>
                <a:spcPct val="0"/>
              </a:spcBef>
              <a:spcAft>
                <a:spcPct val="0"/>
              </a:spcAft>
            </a:pPr>
            <a:endParaRPr lang="en-GB" altLang="en-US" sz="700" dirty="0">
              <a:solidFill>
                <a:srgbClr val="FF0000"/>
              </a:solidFill>
              <a:latin typeface="Arial" pitchFamily="34" charset="0"/>
              <a:ea typeface="Calibri" pitchFamily="34" charset="0"/>
              <a:cs typeface="Arial" pitchFamily="34" charset="0"/>
            </a:endParaRPr>
          </a:p>
          <a:p>
            <a:pPr eaLnBrk="0" fontAlgn="base" hangingPunct="0">
              <a:spcBef>
                <a:spcPct val="0"/>
              </a:spcBef>
              <a:spcAft>
                <a:spcPct val="0"/>
              </a:spcAft>
            </a:pPr>
            <a:r>
              <a:rPr lang="en-GB" altLang="en-US" sz="1450" dirty="0">
                <a:solidFill>
                  <a:srgbClr val="1F497D"/>
                </a:solidFill>
                <a:latin typeface="Arial" pitchFamily="34" charset="0"/>
                <a:ea typeface="Calibri" pitchFamily="34" charset="0"/>
                <a:cs typeface="Arial" pitchFamily="34" charset="0"/>
              </a:rPr>
              <a:t>In line with The General Practice Forward View (2016), HEE established a national working group to test how General Practice Assistants might support general practice, including ‘proof of concept’ sites in the North West and London/South East.  Each site has taken a different approach to introducing GPAs based on local need, with both clinical and non-clinical versions of the role being developed.     </a:t>
            </a:r>
          </a:p>
          <a:p>
            <a:pPr eaLnBrk="0" fontAlgn="base" hangingPunct="0">
              <a:spcBef>
                <a:spcPct val="0"/>
              </a:spcBef>
              <a:spcAft>
                <a:spcPct val="0"/>
              </a:spcAft>
            </a:pPr>
            <a:endParaRPr lang="en-GB" altLang="en-US" sz="700" dirty="0">
              <a:solidFill>
                <a:srgbClr val="1F497D"/>
              </a:solidFill>
              <a:latin typeface="Arial" pitchFamily="34" charset="0"/>
              <a:ea typeface="Calibri" pitchFamily="34" charset="0"/>
              <a:cs typeface="Arial" pitchFamily="34" charset="0"/>
            </a:endParaRPr>
          </a:p>
          <a:p>
            <a:pPr eaLnBrk="0" fontAlgn="base" hangingPunct="0">
              <a:spcBef>
                <a:spcPct val="0"/>
              </a:spcBef>
              <a:spcAft>
                <a:spcPct val="0"/>
              </a:spcAft>
            </a:pPr>
            <a:endParaRPr lang="en-GB" altLang="en-US" sz="700" dirty="0">
              <a:solidFill>
                <a:srgbClr val="1F497D"/>
              </a:solidFill>
              <a:latin typeface="Arial" pitchFamily="34" charset="0"/>
              <a:ea typeface="Calibri" pitchFamily="34" charset="0"/>
              <a:cs typeface="Arial" pitchFamily="34" charset="0"/>
            </a:endParaRPr>
          </a:p>
          <a:p>
            <a:pPr eaLnBrk="0" fontAlgn="base" hangingPunct="0">
              <a:spcBef>
                <a:spcPct val="0"/>
              </a:spcBef>
              <a:spcAft>
                <a:spcPct val="0"/>
              </a:spcAft>
            </a:pPr>
            <a:r>
              <a:rPr lang="en-GB" altLang="en-US" sz="1450" dirty="0">
                <a:solidFill>
                  <a:srgbClr val="1F497D"/>
                </a:solidFill>
                <a:latin typeface="Arial" pitchFamily="34" charset="0"/>
                <a:ea typeface="Calibri" pitchFamily="34" charset="0"/>
                <a:cs typeface="Arial" pitchFamily="34" charset="0"/>
              </a:rPr>
              <a:t>Growing demand for workforce solutions in primary care and the evolution of Primary Care Training Hubs presented an opportunity to replicate the GPA role at scale nationally. In 2019/20 Health Education England commissioned The West Yorkshire Training Hub to run a pilot for 40 learners across the Yorkshire, North East and Cumbria region.</a:t>
            </a:r>
          </a:p>
          <a:p>
            <a:pPr eaLnBrk="0" fontAlgn="base" hangingPunct="0">
              <a:spcBef>
                <a:spcPct val="0"/>
              </a:spcBef>
              <a:spcAft>
                <a:spcPct val="0"/>
              </a:spcAft>
            </a:pPr>
            <a:endParaRPr lang="en-GB" altLang="en-US" sz="700" dirty="0">
              <a:solidFill>
                <a:srgbClr val="1F497D"/>
              </a:solidFill>
              <a:latin typeface="Arial" pitchFamily="34" charset="0"/>
              <a:ea typeface="Calibri" pitchFamily="34" charset="0"/>
              <a:cs typeface="Arial" pitchFamily="34" charset="0"/>
            </a:endParaRPr>
          </a:p>
          <a:p>
            <a:pPr eaLnBrk="0" fontAlgn="base" hangingPunct="0">
              <a:spcBef>
                <a:spcPct val="0"/>
              </a:spcBef>
              <a:spcAft>
                <a:spcPct val="0"/>
              </a:spcAft>
            </a:pPr>
            <a:r>
              <a:rPr lang="en-GB" altLang="en-US" sz="1450" dirty="0">
                <a:solidFill>
                  <a:srgbClr val="1F497D"/>
                </a:solidFill>
                <a:latin typeface="Arial" pitchFamily="34" charset="0"/>
                <a:ea typeface="Calibri" pitchFamily="34" charset="0"/>
                <a:cs typeface="Arial" pitchFamily="34" charset="0"/>
              </a:rPr>
              <a:t>The aim of the pilot was to have examples of the GPA role working in a range of practices across the region which in turn and over time will enable them to share the benefits of this different way of working with other practices in their locality.</a:t>
            </a:r>
          </a:p>
          <a:p>
            <a:pPr lvl="0" eaLnBrk="0" fontAlgn="base" hangingPunct="0">
              <a:spcBef>
                <a:spcPct val="0"/>
              </a:spcBef>
              <a:spcAft>
                <a:spcPct val="0"/>
              </a:spcAft>
            </a:pPr>
            <a:endParaRPr lang="en-GB" altLang="en-US" sz="700" dirty="0">
              <a:solidFill>
                <a:srgbClr val="FF0000"/>
              </a:solidFill>
              <a:latin typeface="Arial" pitchFamily="34" charset="0"/>
              <a:ea typeface="Calibri" pitchFamily="34" charset="0"/>
              <a:cs typeface="Arial" pitchFamily="34" charset="0"/>
            </a:endParaRPr>
          </a:p>
          <a:p>
            <a:pPr lvl="0" eaLnBrk="0" fontAlgn="base" hangingPunct="0">
              <a:spcBef>
                <a:spcPct val="0"/>
              </a:spcBef>
              <a:spcAft>
                <a:spcPct val="0"/>
              </a:spcAft>
            </a:pPr>
            <a:endParaRPr lang="en-GB" altLang="en-US" sz="700" dirty="0">
              <a:solidFill>
                <a:srgbClr val="FF0000"/>
              </a:solidFill>
              <a:latin typeface="Arial" pitchFamily="34" charset="0"/>
              <a:ea typeface="Calibri" pitchFamily="34" charset="0"/>
              <a:cs typeface="Arial" pitchFamily="34" charset="0"/>
            </a:endParaRPr>
          </a:p>
          <a:p>
            <a:pPr lvl="0" eaLnBrk="0" fontAlgn="base" hangingPunct="0">
              <a:spcBef>
                <a:spcPct val="0"/>
              </a:spcBef>
              <a:spcAft>
                <a:spcPct val="0"/>
              </a:spcAft>
            </a:pPr>
            <a:r>
              <a:rPr lang="en-GB" altLang="en-US" sz="1450" dirty="0">
                <a:solidFill>
                  <a:srgbClr val="1F497D"/>
                </a:solidFill>
                <a:latin typeface="Arial" pitchFamily="34" charset="0"/>
                <a:ea typeface="Calibri" pitchFamily="34" charset="0"/>
                <a:cs typeface="Arial" pitchFamily="34" charset="0"/>
              </a:rPr>
              <a:t>After the successful pilot in the North East, Cumbria and Yorkshire last year, Health Education England has commissioned another 40 places.</a:t>
            </a:r>
          </a:p>
          <a:p>
            <a:pPr lvl="0" eaLnBrk="0" fontAlgn="base" hangingPunct="0">
              <a:spcBef>
                <a:spcPct val="0"/>
              </a:spcBef>
              <a:spcAft>
                <a:spcPct val="0"/>
              </a:spcAft>
            </a:pPr>
            <a:endParaRPr lang="en-GB" altLang="en-US" sz="1450" dirty="0">
              <a:solidFill>
                <a:srgbClr val="1F497D"/>
              </a:solidFill>
              <a:latin typeface="Arial" pitchFamily="34" charset="0"/>
              <a:ea typeface="Calibri" pitchFamily="34" charset="0"/>
              <a:cs typeface="Arial" pitchFamily="34" charset="0"/>
            </a:endParaRPr>
          </a:p>
          <a:p>
            <a:pPr eaLnBrk="0" fontAlgn="base" hangingPunct="0">
              <a:spcBef>
                <a:spcPct val="0"/>
              </a:spcBef>
              <a:spcAft>
                <a:spcPct val="0"/>
              </a:spcAft>
            </a:pPr>
            <a:r>
              <a:rPr lang="en-GB" altLang="en-US" sz="1450" dirty="0">
                <a:solidFill>
                  <a:srgbClr val="1F497D"/>
                </a:solidFill>
                <a:latin typeface="Arial" pitchFamily="34" charset="0"/>
                <a:ea typeface="Calibri" pitchFamily="34" charset="0"/>
                <a:cs typeface="Arial" pitchFamily="34" charset="0"/>
              </a:rPr>
              <a:t>The GPA Scheme 2021 offers general practice’s financial support for education and training during the scheme.</a:t>
            </a:r>
          </a:p>
          <a:p>
            <a:pPr lvl="0" eaLnBrk="0" fontAlgn="base" hangingPunct="0">
              <a:spcBef>
                <a:spcPct val="0"/>
              </a:spcBef>
              <a:spcAft>
                <a:spcPct val="0"/>
              </a:spcAft>
            </a:pPr>
            <a:endParaRPr lang="en-GB" altLang="en-US" sz="1450" dirty="0">
              <a:solidFill>
                <a:srgbClr val="1F497D"/>
              </a:solidFill>
              <a:latin typeface="Arial" pitchFamily="34" charset="0"/>
              <a:ea typeface="Calibri" pitchFamily="34" charset="0"/>
              <a:cs typeface="Arial" pitchFamily="34" charset="0"/>
            </a:endParaRPr>
          </a:p>
          <a:p>
            <a:pPr lvl="0" eaLnBrk="0" fontAlgn="base" hangingPunct="0">
              <a:spcBef>
                <a:spcPct val="0"/>
              </a:spcBef>
              <a:spcAft>
                <a:spcPct val="0"/>
              </a:spcAft>
            </a:pPr>
            <a:r>
              <a:rPr lang="en-GB" altLang="en-US" sz="1450" dirty="0">
                <a:solidFill>
                  <a:srgbClr val="1F497D"/>
                </a:solidFill>
                <a:latin typeface="Arial" pitchFamily="34" charset="0"/>
                <a:ea typeface="Calibri" pitchFamily="34" charset="0"/>
                <a:cs typeface="Arial" pitchFamily="34" charset="0"/>
              </a:rPr>
              <a:t>Places are extremely limited and we ask that only those who are serious about completing the framework and who are supported fully by their practices apply.  </a:t>
            </a:r>
          </a:p>
        </p:txBody>
      </p:sp>
      <p:sp>
        <p:nvSpPr>
          <p:cNvPr id="11" name="TextBox 10">
            <a:hlinkClick r:id="rId3" action="ppaction://hlinksldjump"/>
          </p:cNvPr>
          <p:cNvSpPr txBox="1"/>
          <p:nvPr/>
        </p:nvSpPr>
        <p:spPr>
          <a:xfrm>
            <a:off x="55251" y="6562219"/>
            <a:ext cx="2947531" cy="323165"/>
          </a:xfrm>
          <a:prstGeom prst="rect">
            <a:avLst/>
          </a:prstGeom>
          <a:noFill/>
        </p:spPr>
        <p:txBody>
          <a:bodyPr wrap="square" rtlCol="0">
            <a:spAutoFit/>
          </a:bodyPr>
          <a:lstStyle/>
          <a:p>
            <a:r>
              <a:rPr lang="en-GB" sz="1500" dirty="0">
                <a:latin typeface="+mj-lt"/>
                <a:cs typeface="Times New Roman" panose="02020603050405020304" pitchFamily="18" charset="0"/>
              </a:rPr>
              <a:t>Return To Contents</a:t>
            </a:r>
          </a:p>
        </p:txBody>
      </p:sp>
      <p:sp>
        <p:nvSpPr>
          <p:cNvPr id="12" name="TextBox 11">
            <a:hlinkClick r:id="rId4" action="ppaction://hlinksldjump"/>
          </p:cNvPr>
          <p:cNvSpPr txBox="1"/>
          <p:nvPr/>
        </p:nvSpPr>
        <p:spPr>
          <a:xfrm>
            <a:off x="6897216" y="6562219"/>
            <a:ext cx="3008785" cy="323165"/>
          </a:xfrm>
          <a:prstGeom prst="rect">
            <a:avLst/>
          </a:prstGeom>
          <a:noFill/>
        </p:spPr>
        <p:txBody>
          <a:bodyPr wrap="square" rtlCol="0">
            <a:spAutoFit/>
          </a:bodyPr>
          <a:lstStyle/>
          <a:p>
            <a:r>
              <a:rPr lang="en-GB" sz="1500" dirty="0">
                <a:latin typeface="+mj-lt"/>
                <a:cs typeface="Times New Roman" panose="02020603050405020304" pitchFamily="18" charset="0"/>
              </a:rPr>
              <a:t>Practice Benefits Of Having A GPA</a:t>
            </a:r>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11317"/>
            <a:ext cx="2131346" cy="684000"/>
          </a:xfrm>
          <a:prstGeom prst="rect">
            <a:avLst/>
          </a:prstGeom>
        </p:spPr>
      </p:pic>
    </p:spTree>
    <p:extLst>
      <p:ext uri="{BB962C8B-B14F-4D97-AF65-F5344CB8AC3E}">
        <p14:creationId xmlns:p14="http://schemas.microsoft.com/office/powerpoint/2010/main" val="617811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p:cNvSpPr txBox="1"/>
          <p:nvPr/>
        </p:nvSpPr>
        <p:spPr>
          <a:xfrm>
            <a:off x="2612740" y="5754742"/>
            <a:ext cx="390043" cy="338554"/>
          </a:xfrm>
          <a:prstGeom prst="rect">
            <a:avLst/>
          </a:prstGeom>
          <a:noFill/>
        </p:spPr>
        <p:txBody>
          <a:bodyPr wrap="square" rtlCol="0">
            <a:spAutoFit/>
          </a:bodyPr>
          <a:lstStyle/>
          <a:p>
            <a:pPr marL="285750" indent="-285750">
              <a:buFont typeface="Arial" panose="020B0604020202020204" pitchFamily="34" charset="0"/>
              <a:buChar char="•"/>
            </a:pPr>
            <a:endParaRPr lang="en-GB" sz="1600" dirty="0">
              <a:solidFill>
                <a:schemeClr val="tx2"/>
              </a:solidFill>
            </a:endParaRPr>
          </a:p>
        </p:txBody>
      </p:sp>
      <p:sp>
        <p:nvSpPr>
          <p:cNvPr id="2" name="TextBox 1"/>
          <p:cNvSpPr txBox="1"/>
          <p:nvPr/>
        </p:nvSpPr>
        <p:spPr>
          <a:xfrm>
            <a:off x="2050130" y="10651"/>
            <a:ext cx="7855870" cy="677108"/>
          </a:xfrm>
          <a:prstGeom prst="rect">
            <a:avLst/>
          </a:prstGeom>
          <a:noFill/>
        </p:spPr>
        <p:txBody>
          <a:bodyPr wrap="square" rtlCol="0">
            <a:spAutoFit/>
          </a:bodyPr>
          <a:lstStyle/>
          <a:p>
            <a:pPr algn="ctr"/>
            <a:r>
              <a:rPr lang="en-GB" sz="3800" b="1" dirty="0">
                <a:latin typeface="+mj-lt"/>
              </a:rPr>
              <a:t>PRACTICE BENEFITS OF HAVING A GPA </a:t>
            </a:r>
          </a:p>
        </p:txBody>
      </p:sp>
      <p:sp>
        <p:nvSpPr>
          <p:cNvPr id="10" name="Rectangle 9"/>
          <p:cNvSpPr/>
          <p:nvPr/>
        </p:nvSpPr>
        <p:spPr>
          <a:xfrm>
            <a:off x="128992" y="836712"/>
            <a:ext cx="9648544" cy="5688000"/>
          </a:xfrm>
          <a:prstGeom prst="rect">
            <a:avLst/>
          </a:prstGeom>
          <a:solidFill>
            <a:srgbClr val="EDF2E2"/>
          </a:solidFill>
        </p:spPr>
        <p:txBody>
          <a:bodyPr wrap="square">
            <a:spAutoFit/>
          </a:bodyPr>
          <a:lstStyle/>
          <a:p>
            <a:pPr eaLnBrk="0" fontAlgn="base" hangingPunct="0">
              <a:spcBef>
                <a:spcPct val="0"/>
              </a:spcBef>
              <a:spcAft>
                <a:spcPct val="0"/>
              </a:spcAft>
            </a:pPr>
            <a:r>
              <a:rPr lang="en-GB" altLang="en-US" sz="1450" dirty="0">
                <a:solidFill>
                  <a:srgbClr val="1F497D"/>
                </a:solidFill>
                <a:latin typeface="Arial" pitchFamily="34" charset="0"/>
                <a:ea typeface="Calibri" pitchFamily="34" charset="0"/>
                <a:cs typeface="Arial" pitchFamily="34" charset="0"/>
              </a:rPr>
              <a:t>Our first pilot showed the majority of practices are using their GPA’s two to five times a week which on average has helped the doctors decrease their workload on the following tasks:</a:t>
            </a: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Providing information or filling in benefit forms </a:t>
            </a:r>
            <a:r>
              <a:rPr lang="en-GB" altLang="en-US" sz="1450" dirty="0" err="1">
                <a:solidFill>
                  <a:srgbClr val="1F497D"/>
                </a:solidFill>
                <a:latin typeface="Arial" pitchFamily="34" charset="0"/>
                <a:ea typeface="Calibri" pitchFamily="34" charset="0"/>
                <a:cs typeface="Arial" pitchFamily="34" charset="0"/>
              </a:rPr>
              <a:t>eg</a:t>
            </a:r>
            <a:r>
              <a:rPr lang="en-GB" altLang="en-US" sz="1450" dirty="0">
                <a:solidFill>
                  <a:srgbClr val="1F497D"/>
                </a:solidFill>
                <a:latin typeface="Arial" pitchFamily="34" charset="0"/>
                <a:ea typeface="Calibri" pitchFamily="34" charset="0"/>
                <a:cs typeface="Arial" pitchFamily="34" charset="0"/>
              </a:rPr>
              <a:t>. fit notes – 2 hours a week</a:t>
            </a:r>
          </a:p>
          <a:p>
            <a:pPr marL="285750" indent="-285750" eaLnBrk="0" fontAlgn="base" hangingPunct="0">
              <a:spcBef>
                <a:spcPct val="0"/>
              </a:spcBef>
              <a:spcAft>
                <a:spcPct val="0"/>
              </a:spcAft>
              <a:buFont typeface="Wingdings" panose="05000000000000000000" pitchFamily="2" charset="2"/>
              <a:buChar char="Ø"/>
            </a:pPr>
            <a:endParaRPr lang="en-GB" altLang="en-US" sz="200" dirty="0">
              <a:solidFill>
                <a:srgbClr val="1F497D"/>
              </a:solidFill>
              <a:latin typeface="Arial" pitchFamily="34" charset="0"/>
              <a:ea typeface="Calibri" pitchFamily="34" charset="0"/>
              <a:cs typeface="Arial" pitchFamily="34" charset="0"/>
            </a:endParaRP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Providing information or filling in forms or assessments for patients life insurance, confirmation of fitness for sporting events or other private requests – 1.75 hours a week</a:t>
            </a:r>
          </a:p>
          <a:p>
            <a:pPr marL="285750" indent="-285750" eaLnBrk="0" fontAlgn="base" hangingPunct="0">
              <a:spcBef>
                <a:spcPct val="0"/>
              </a:spcBef>
              <a:spcAft>
                <a:spcPct val="0"/>
              </a:spcAft>
              <a:buFont typeface="Wingdings" panose="05000000000000000000" pitchFamily="2" charset="2"/>
              <a:buChar char="Ø"/>
            </a:pPr>
            <a:endParaRPr lang="en-GB" altLang="en-US" sz="200" dirty="0">
              <a:solidFill>
                <a:srgbClr val="1F497D"/>
              </a:solidFill>
              <a:latin typeface="Arial" pitchFamily="34" charset="0"/>
              <a:ea typeface="Calibri" pitchFamily="34" charset="0"/>
              <a:cs typeface="Arial" pitchFamily="34" charset="0"/>
            </a:endParaRP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Requesting further tests or investigations (excluding x-rays) – 2.25 hours a week</a:t>
            </a:r>
          </a:p>
          <a:p>
            <a:pPr marL="285750" indent="-285750" eaLnBrk="0" fontAlgn="base" hangingPunct="0">
              <a:spcBef>
                <a:spcPct val="0"/>
              </a:spcBef>
              <a:spcAft>
                <a:spcPct val="0"/>
              </a:spcAft>
              <a:buFont typeface="Wingdings" panose="05000000000000000000" pitchFamily="2" charset="2"/>
              <a:buChar char="Ø"/>
            </a:pPr>
            <a:endParaRPr lang="en-GB" altLang="en-US" sz="200" dirty="0">
              <a:solidFill>
                <a:srgbClr val="1F497D"/>
              </a:solidFill>
              <a:latin typeface="Arial" pitchFamily="34" charset="0"/>
              <a:ea typeface="Calibri" pitchFamily="34" charset="0"/>
              <a:cs typeface="Arial" pitchFamily="34" charset="0"/>
            </a:endParaRP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Completing prescriptions – 2 hours a week</a:t>
            </a:r>
          </a:p>
          <a:p>
            <a:pPr marL="285750" indent="-285750" eaLnBrk="0" fontAlgn="base" hangingPunct="0">
              <a:spcBef>
                <a:spcPct val="0"/>
              </a:spcBef>
              <a:spcAft>
                <a:spcPct val="0"/>
              </a:spcAft>
              <a:buFont typeface="Wingdings" panose="05000000000000000000" pitchFamily="2" charset="2"/>
              <a:buChar char="Ø"/>
            </a:pPr>
            <a:endParaRPr lang="en-GB" altLang="en-US" sz="200" dirty="0">
              <a:solidFill>
                <a:srgbClr val="1F497D"/>
              </a:solidFill>
              <a:latin typeface="Arial" pitchFamily="34" charset="0"/>
              <a:ea typeface="Calibri" pitchFamily="34" charset="0"/>
              <a:cs typeface="Arial" pitchFamily="34" charset="0"/>
            </a:endParaRP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Requesting x-rays or other radiology – 1.5 hours a week</a:t>
            </a:r>
          </a:p>
          <a:p>
            <a:pPr marL="285750" indent="-285750" eaLnBrk="0" fontAlgn="base" hangingPunct="0">
              <a:spcBef>
                <a:spcPct val="0"/>
              </a:spcBef>
              <a:spcAft>
                <a:spcPct val="0"/>
              </a:spcAft>
              <a:buFont typeface="Wingdings" panose="05000000000000000000" pitchFamily="2" charset="2"/>
              <a:buChar char="Ø"/>
            </a:pPr>
            <a:endParaRPr lang="en-GB" altLang="en-US" sz="200" dirty="0">
              <a:solidFill>
                <a:srgbClr val="1F497D"/>
              </a:solidFill>
              <a:latin typeface="Arial" pitchFamily="34" charset="0"/>
              <a:ea typeface="Calibri" pitchFamily="34" charset="0"/>
              <a:cs typeface="Arial" pitchFamily="34" charset="0"/>
            </a:endParaRP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Referring patients to hospital for outpatient care – 1.75 hours a week</a:t>
            </a:r>
          </a:p>
          <a:p>
            <a:pPr marL="285750" indent="-285750" eaLnBrk="0" fontAlgn="base" hangingPunct="0">
              <a:spcBef>
                <a:spcPct val="0"/>
              </a:spcBef>
              <a:spcAft>
                <a:spcPct val="0"/>
              </a:spcAft>
              <a:buFont typeface="Wingdings" panose="05000000000000000000" pitchFamily="2" charset="2"/>
              <a:buChar char="Ø"/>
            </a:pPr>
            <a:endParaRPr lang="en-GB" altLang="en-US" sz="200" dirty="0">
              <a:solidFill>
                <a:srgbClr val="1F497D"/>
              </a:solidFill>
              <a:latin typeface="Arial" pitchFamily="34" charset="0"/>
              <a:ea typeface="Calibri" pitchFamily="34" charset="0"/>
              <a:cs typeface="Arial" pitchFamily="34" charset="0"/>
            </a:endParaRP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Referring patients to community care – 2.25 hours a week</a:t>
            </a:r>
          </a:p>
          <a:p>
            <a:pPr marL="285750" indent="-285750" eaLnBrk="0" fontAlgn="base" hangingPunct="0">
              <a:spcBef>
                <a:spcPct val="0"/>
              </a:spcBef>
              <a:spcAft>
                <a:spcPct val="0"/>
              </a:spcAft>
              <a:buFont typeface="Wingdings" panose="05000000000000000000" pitchFamily="2" charset="2"/>
              <a:buChar char="Ø"/>
            </a:pPr>
            <a:endParaRPr lang="en-GB" altLang="en-US" sz="200" dirty="0">
              <a:solidFill>
                <a:srgbClr val="1F497D"/>
              </a:solidFill>
              <a:latin typeface="Arial" pitchFamily="34" charset="0"/>
              <a:ea typeface="Calibri" pitchFamily="34" charset="0"/>
              <a:cs typeface="Arial" pitchFamily="34" charset="0"/>
            </a:endParaRP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Completing patient notes – 2 hours a week</a:t>
            </a:r>
          </a:p>
          <a:p>
            <a:pPr marL="285750" indent="-285750" eaLnBrk="0" fontAlgn="base" hangingPunct="0">
              <a:spcBef>
                <a:spcPct val="0"/>
              </a:spcBef>
              <a:spcAft>
                <a:spcPct val="0"/>
              </a:spcAft>
              <a:buFont typeface="Wingdings" panose="05000000000000000000" pitchFamily="2" charset="2"/>
              <a:buChar char="Ø"/>
            </a:pPr>
            <a:endParaRPr lang="en-GB" altLang="en-US" sz="200" dirty="0">
              <a:solidFill>
                <a:srgbClr val="1F497D"/>
              </a:solidFill>
              <a:latin typeface="Arial" pitchFamily="34" charset="0"/>
              <a:ea typeface="Calibri" pitchFamily="34" charset="0"/>
              <a:cs typeface="Arial" pitchFamily="34" charset="0"/>
            </a:endParaRP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Completing business tasks associated with running the GP practice (</a:t>
            </a:r>
            <a:r>
              <a:rPr lang="en-GB" altLang="en-US" sz="1450" dirty="0" err="1">
                <a:solidFill>
                  <a:srgbClr val="1F497D"/>
                </a:solidFill>
                <a:latin typeface="Arial" pitchFamily="34" charset="0"/>
                <a:ea typeface="Calibri" pitchFamily="34" charset="0"/>
                <a:cs typeface="Arial" pitchFamily="34" charset="0"/>
              </a:rPr>
              <a:t>eg</a:t>
            </a:r>
            <a:r>
              <a:rPr lang="en-GB" altLang="en-US" sz="1450" dirty="0">
                <a:solidFill>
                  <a:srgbClr val="1F497D"/>
                </a:solidFill>
                <a:latin typeface="Arial" pitchFamily="34" charset="0"/>
                <a:ea typeface="Calibri" pitchFamily="34" charset="0"/>
                <a:cs typeface="Arial" pitchFamily="34" charset="0"/>
              </a:rPr>
              <a:t>. HR, Finance, </a:t>
            </a:r>
            <a:r>
              <a:rPr lang="en-GB" altLang="en-US" sz="1450" dirty="0" err="1">
                <a:solidFill>
                  <a:srgbClr val="1F497D"/>
                </a:solidFill>
                <a:latin typeface="Arial" pitchFamily="34" charset="0"/>
                <a:ea typeface="Calibri" pitchFamily="34" charset="0"/>
                <a:cs typeface="Arial" pitchFamily="34" charset="0"/>
              </a:rPr>
              <a:t>recuiting</a:t>
            </a:r>
            <a:r>
              <a:rPr lang="en-GB" altLang="en-US" sz="1450" dirty="0">
                <a:solidFill>
                  <a:srgbClr val="1F497D"/>
                </a:solidFill>
                <a:latin typeface="Arial" pitchFamily="34" charset="0"/>
                <a:ea typeface="Calibri" pitchFamily="34" charset="0"/>
                <a:cs typeface="Arial" pitchFamily="34" charset="0"/>
              </a:rPr>
              <a:t>, invoicing, purchase orders) – 2 hours a week</a:t>
            </a:r>
          </a:p>
          <a:p>
            <a:pPr marL="285750" indent="-285750" eaLnBrk="0" fontAlgn="base" hangingPunct="0">
              <a:spcBef>
                <a:spcPct val="0"/>
              </a:spcBef>
              <a:spcAft>
                <a:spcPct val="0"/>
              </a:spcAft>
              <a:buFont typeface="Wingdings" panose="05000000000000000000" pitchFamily="2" charset="2"/>
              <a:buChar char="Ø"/>
            </a:pPr>
            <a:endParaRPr lang="en-GB" altLang="en-US" sz="200" dirty="0">
              <a:solidFill>
                <a:srgbClr val="1F497D"/>
              </a:solidFill>
              <a:latin typeface="Arial" pitchFamily="34" charset="0"/>
              <a:ea typeface="Calibri" pitchFamily="34" charset="0"/>
              <a:cs typeface="Arial" pitchFamily="34" charset="0"/>
            </a:endParaRP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Other administrative tasks – 3hours a week</a:t>
            </a:r>
          </a:p>
          <a:p>
            <a:pPr eaLnBrk="0" fontAlgn="base" hangingPunct="0">
              <a:spcBef>
                <a:spcPct val="0"/>
              </a:spcBef>
              <a:spcAft>
                <a:spcPct val="0"/>
              </a:spcAft>
            </a:pPr>
            <a:endParaRPr lang="en-GB" altLang="en-US" sz="1450" dirty="0">
              <a:solidFill>
                <a:srgbClr val="1F497D"/>
              </a:solidFill>
              <a:latin typeface="Arial" pitchFamily="34" charset="0"/>
              <a:ea typeface="Calibri" pitchFamily="34" charset="0"/>
              <a:cs typeface="Arial" pitchFamily="34" charset="0"/>
            </a:endParaRPr>
          </a:p>
          <a:p>
            <a:pPr eaLnBrk="0" fontAlgn="base" hangingPunct="0">
              <a:spcBef>
                <a:spcPct val="0"/>
              </a:spcBef>
              <a:spcAft>
                <a:spcPct val="0"/>
              </a:spcAft>
            </a:pPr>
            <a:r>
              <a:rPr lang="en-GB" altLang="en-US" sz="1450" dirty="0">
                <a:solidFill>
                  <a:srgbClr val="1F497D"/>
                </a:solidFill>
                <a:latin typeface="Arial" pitchFamily="34" charset="0"/>
                <a:ea typeface="Calibri" pitchFamily="34" charset="0"/>
                <a:cs typeface="Arial" pitchFamily="34" charset="0"/>
              </a:rPr>
              <a:t>The GPA’s have also brought advantages to their practices by:</a:t>
            </a: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Reducing the hours GP’s work over their contacted hours</a:t>
            </a:r>
          </a:p>
          <a:p>
            <a:pPr marL="285750" indent="-285750" eaLnBrk="0" fontAlgn="base" hangingPunct="0">
              <a:spcBef>
                <a:spcPct val="0"/>
              </a:spcBef>
              <a:spcAft>
                <a:spcPct val="0"/>
              </a:spcAft>
              <a:buFont typeface="Wingdings" panose="05000000000000000000" pitchFamily="2" charset="2"/>
              <a:buChar char="Ø"/>
            </a:pPr>
            <a:endParaRPr lang="en-GB" altLang="en-US" sz="200" dirty="0">
              <a:solidFill>
                <a:srgbClr val="1F497D"/>
              </a:solidFill>
              <a:latin typeface="Arial" pitchFamily="34" charset="0"/>
              <a:ea typeface="Calibri" pitchFamily="34" charset="0"/>
              <a:cs typeface="Arial" pitchFamily="34" charset="0"/>
            </a:endParaRP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Reducing the time GP’s spend on administrative tasks</a:t>
            </a:r>
          </a:p>
          <a:p>
            <a:pPr marL="285750" indent="-285750" eaLnBrk="0" fontAlgn="base" hangingPunct="0">
              <a:spcBef>
                <a:spcPct val="0"/>
              </a:spcBef>
              <a:spcAft>
                <a:spcPct val="0"/>
              </a:spcAft>
              <a:buFont typeface="Wingdings" panose="05000000000000000000" pitchFamily="2" charset="2"/>
              <a:buChar char="Ø"/>
            </a:pPr>
            <a:endParaRPr lang="en-GB" altLang="en-US" sz="200" dirty="0">
              <a:solidFill>
                <a:srgbClr val="1F497D"/>
              </a:solidFill>
              <a:latin typeface="Arial" pitchFamily="34" charset="0"/>
              <a:ea typeface="Calibri" pitchFamily="34" charset="0"/>
              <a:cs typeface="Arial" pitchFamily="34" charset="0"/>
            </a:endParaRP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Reducing the average waiting time for patients</a:t>
            </a:r>
          </a:p>
          <a:p>
            <a:pPr marL="285750" indent="-285750" eaLnBrk="0" fontAlgn="base" hangingPunct="0">
              <a:spcBef>
                <a:spcPct val="0"/>
              </a:spcBef>
              <a:spcAft>
                <a:spcPct val="0"/>
              </a:spcAft>
              <a:buFont typeface="Wingdings" panose="05000000000000000000" pitchFamily="2" charset="2"/>
              <a:buChar char="Ø"/>
            </a:pPr>
            <a:endParaRPr lang="en-GB" altLang="en-US" sz="200" dirty="0">
              <a:solidFill>
                <a:srgbClr val="1F497D"/>
              </a:solidFill>
              <a:latin typeface="Arial" pitchFamily="34" charset="0"/>
              <a:ea typeface="Calibri" pitchFamily="34" charset="0"/>
              <a:cs typeface="Arial" pitchFamily="34" charset="0"/>
            </a:endParaRP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Creating more job satisfaction for the team</a:t>
            </a:r>
          </a:p>
          <a:p>
            <a:pPr marL="285750" indent="-285750" eaLnBrk="0" fontAlgn="base" hangingPunct="0">
              <a:spcBef>
                <a:spcPct val="0"/>
              </a:spcBef>
              <a:spcAft>
                <a:spcPct val="0"/>
              </a:spcAft>
              <a:buFont typeface="Wingdings" panose="05000000000000000000" pitchFamily="2" charset="2"/>
              <a:buChar char="Ø"/>
            </a:pPr>
            <a:endParaRPr lang="en-GB" altLang="en-US" sz="200" dirty="0">
              <a:solidFill>
                <a:srgbClr val="1F497D"/>
              </a:solidFill>
              <a:latin typeface="Arial" pitchFamily="34" charset="0"/>
              <a:ea typeface="Calibri" pitchFamily="34" charset="0"/>
              <a:cs typeface="Arial" pitchFamily="34" charset="0"/>
            </a:endParaRP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Creating more patient satisfaction</a:t>
            </a:r>
          </a:p>
          <a:p>
            <a:pPr marL="285750" indent="-285750" eaLnBrk="0" fontAlgn="base" hangingPunct="0">
              <a:spcBef>
                <a:spcPct val="0"/>
              </a:spcBef>
              <a:spcAft>
                <a:spcPct val="0"/>
              </a:spcAft>
              <a:buFont typeface="Wingdings" panose="05000000000000000000" pitchFamily="2" charset="2"/>
              <a:buChar char="Ø"/>
            </a:pPr>
            <a:endParaRPr lang="en-GB" altLang="en-US" sz="200" dirty="0">
              <a:solidFill>
                <a:srgbClr val="1F497D"/>
              </a:solidFill>
              <a:latin typeface="Arial" pitchFamily="34" charset="0"/>
              <a:ea typeface="Calibri" pitchFamily="34" charset="0"/>
              <a:cs typeface="Arial" pitchFamily="34" charset="0"/>
            </a:endParaRP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Having an impact on QOF</a:t>
            </a:r>
          </a:p>
          <a:p>
            <a:pPr marL="285750" indent="-285750" eaLnBrk="0" fontAlgn="base" hangingPunct="0">
              <a:spcBef>
                <a:spcPct val="0"/>
              </a:spcBef>
              <a:spcAft>
                <a:spcPct val="0"/>
              </a:spcAft>
              <a:buFont typeface="Wingdings" panose="05000000000000000000" pitchFamily="2" charset="2"/>
              <a:buChar char="Ø"/>
            </a:pPr>
            <a:endParaRPr lang="en-GB" altLang="en-US" sz="200" dirty="0">
              <a:solidFill>
                <a:srgbClr val="1F497D"/>
              </a:solidFill>
              <a:latin typeface="Arial" pitchFamily="34" charset="0"/>
              <a:ea typeface="Calibri" pitchFamily="34" charset="0"/>
              <a:cs typeface="Arial" pitchFamily="34" charset="0"/>
            </a:endParaRPr>
          </a:p>
          <a:p>
            <a:pPr marL="285750" indent="-285750" eaLnBrk="0" fontAlgn="base" hangingPunct="0">
              <a:spcBef>
                <a:spcPct val="0"/>
              </a:spcBef>
              <a:spcAft>
                <a:spcPct val="0"/>
              </a:spcAft>
              <a:buFont typeface="Wingdings" panose="05000000000000000000" pitchFamily="2" charset="2"/>
              <a:buChar char="Ø"/>
            </a:pPr>
            <a:r>
              <a:rPr lang="en-GB" altLang="en-US" sz="1450" dirty="0">
                <a:solidFill>
                  <a:srgbClr val="1F497D"/>
                </a:solidFill>
                <a:latin typeface="Arial" pitchFamily="34" charset="0"/>
                <a:ea typeface="Calibri" pitchFamily="34" charset="0"/>
                <a:cs typeface="Arial" pitchFamily="34" charset="0"/>
              </a:rPr>
              <a:t>Improving efficiency in patient management tasks</a:t>
            </a:r>
          </a:p>
        </p:txBody>
      </p:sp>
      <p:sp>
        <p:nvSpPr>
          <p:cNvPr id="11" name="TextBox 10">
            <a:hlinkClick r:id="rId3" action="ppaction://hlinksldjump"/>
          </p:cNvPr>
          <p:cNvSpPr txBox="1"/>
          <p:nvPr/>
        </p:nvSpPr>
        <p:spPr>
          <a:xfrm>
            <a:off x="55251" y="6562219"/>
            <a:ext cx="2947531" cy="323165"/>
          </a:xfrm>
          <a:prstGeom prst="rect">
            <a:avLst/>
          </a:prstGeom>
          <a:noFill/>
        </p:spPr>
        <p:txBody>
          <a:bodyPr wrap="square" rtlCol="0">
            <a:spAutoFit/>
          </a:bodyPr>
          <a:lstStyle/>
          <a:p>
            <a:r>
              <a:rPr lang="en-GB" sz="1500" dirty="0">
                <a:latin typeface="+mj-lt"/>
                <a:cs typeface="Times New Roman" panose="02020603050405020304" pitchFamily="18" charset="0"/>
              </a:rPr>
              <a:t>Return To Contents</a:t>
            </a:r>
          </a:p>
        </p:txBody>
      </p:sp>
      <p:sp>
        <p:nvSpPr>
          <p:cNvPr id="12" name="TextBox 11">
            <a:hlinkClick r:id="rId4" action="ppaction://hlinksldjump"/>
          </p:cNvPr>
          <p:cNvSpPr txBox="1"/>
          <p:nvPr/>
        </p:nvSpPr>
        <p:spPr>
          <a:xfrm>
            <a:off x="8126149" y="6562219"/>
            <a:ext cx="1779851" cy="323165"/>
          </a:xfrm>
          <a:prstGeom prst="rect">
            <a:avLst/>
          </a:prstGeom>
          <a:noFill/>
        </p:spPr>
        <p:txBody>
          <a:bodyPr wrap="square" rtlCol="0">
            <a:spAutoFit/>
          </a:bodyPr>
          <a:lstStyle/>
          <a:p>
            <a:r>
              <a:rPr lang="en-GB" sz="1500" dirty="0">
                <a:latin typeface="+mj-lt"/>
                <a:cs typeface="Times New Roman" panose="02020603050405020304" pitchFamily="18" charset="0"/>
              </a:rPr>
              <a:t>Scheme Description</a:t>
            </a:r>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11317"/>
            <a:ext cx="2131346" cy="684000"/>
          </a:xfrm>
          <a:prstGeom prst="rect">
            <a:avLst/>
          </a:prstGeom>
        </p:spPr>
      </p:pic>
    </p:spTree>
    <p:extLst>
      <p:ext uri="{BB962C8B-B14F-4D97-AF65-F5344CB8AC3E}">
        <p14:creationId xmlns:p14="http://schemas.microsoft.com/office/powerpoint/2010/main" val="619186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p:cNvSpPr txBox="1"/>
          <p:nvPr/>
        </p:nvSpPr>
        <p:spPr>
          <a:xfrm>
            <a:off x="2612740" y="5754742"/>
            <a:ext cx="390043" cy="338554"/>
          </a:xfrm>
          <a:prstGeom prst="rect">
            <a:avLst/>
          </a:prstGeom>
          <a:noFill/>
        </p:spPr>
        <p:txBody>
          <a:bodyPr wrap="square" rtlCol="0">
            <a:spAutoFit/>
          </a:bodyPr>
          <a:lstStyle/>
          <a:p>
            <a:pPr marL="285750" indent="-285750">
              <a:buFont typeface="Arial" panose="020B0604020202020204" pitchFamily="34" charset="0"/>
              <a:buChar char="•"/>
            </a:pPr>
            <a:endParaRPr lang="en-GB" sz="1600" dirty="0">
              <a:solidFill>
                <a:schemeClr val="tx2"/>
              </a:solidFill>
            </a:endParaRPr>
          </a:p>
        </p:txBody>
      </p:sp>
      <p:sp>
        <p:nvSpPr>
          <p:cNvPr id="2" name="TextBox 1"/>
          <p:cNvSpPr txBox="1"/>
          <p:nvPr/>
        </p:nvSpPr>
        <p:spPr>
          <a:xfrm>
            <a:off x="2050130" y="10651"/>
            <a:ext cx="7855870" cy="754053"/>
          </a:xfrm>
          <a:prstGeom prst="rect">
            <a:avLst/>
          </a:prstGeom>
          <a:noFill/>
        </p:spPr>
        <p:txBody>
          <a:bodyPr wrap="square" rtlCol="0">
            <a:spAutoFit/>
          </a:bodyPr>
          <a:lstStyle/>
          <a:p>
            <a:pPr algn="ctr"/>
            <a:r>
              <a:rPr lang="en-GB" sz="4300" b="1" dirty="0">
                <a:latin typeface="+mj-lt"/>
              </a:rPr>
              <a:t>SCHEME DESCRIPTION</a:t>
            </a:r>
          </a:p>
        </p:txBody>
      </p:sp>
      <p:sp>
        <p:nvSpPr>
          <p:cNvPr id="10" name="Rectangle 9"/>
          <p:cNvSpPr/>
          <p:nvPr/>
        </p:nvSpPr>
        <p:spPr>
          <a:xfrm>
            <a:off x="128992" y="980728"/>
            <a:ext cx="9648544" cy="5580000"/>
          </a:xfrm>
          <a:prstGeom prst="rect">
            <a:avLst/>
          </a:prstGeom>
          <a:solidFill>
            <a:srgbClr val="EDF2E2"/>
          </a:solidFill>
        </p:spPr>
        <p:txBody>
          <a:bodyPr wrap="square">
            <a:spAutoFit/>
          </a:bodyPr>
          <a:lstStyle/>
          <a:p>
            <a:r>
              <a:rPr lang="en-GB" sz="1450" dirty="0">
                <a:solidFill>
                  <a:srgbClr val="1F497D"/>
                </a:solidFill>
                <a:latin typeface="Arial" panose="020B0604020202020204" pitchFamily="34" charset="0"/>
                <a:cs typeface="Arial" panose="020B0604020202020204" pitchFamily="34" charset="0"/>
              </a:rPr>
              <a:t>To assist general practices in taking this step of considering the appointment of a General Practice Assistant, HEE is offering a financial incentive of up to</a:t>
            </a:r>
            <a:r>
              <a:rPr lang="en-GB" sz="1450" dirty="0">
                <a:solidFill>
                  <a:srgbClr val="FF0000"/>
                </a:solidFill>
                <a:latin typeface="Arial" panose="020B0604020202020204" pitchFamily="34" charset="0"/>
                <a:cs typeface="Arial" panose="020B0604020202020204" pitchFamily="34" charset="0"/>
              </a:rPr>
              <a:t> </a:t>
            </a:r>
            <a:r>
              <a:rPr lang="en-GB" sz="1450" dirty="0">
                <a:solidFill>
                  <a:srgbClr val="1F497D"/>
                </a:solidFill>
                <a:latin typeface="Arial" panose="020B0604020202020204" pitchFamily="34" charset="0"/>
                <a:cs typeface="Arial" panose="020B0604020202020204" pitchFamily="34" charset="0"/>
              </a:rPr>
              <a:t>£2120 over a six month period per GPA.  </a:t>
            </a:r>
          </a:p>
          <a:p>
            <a:r>
              <a:rPr lang="en-GB" sz="1450" dirty="0">
                <a:solidFill>
                  <a:srgbClr val="FF0000"/>
                </a:solidFill>
                <a:latin typeface="Arial" panose="020B0604020202020204" pitchFamily="34" charset="0"/>
                <a:cs typeface="Arial" panose="020B0604020202020204" pitchFamily="34" charset="0"/>
              </a:rPr>
              <a:t> </a:t>
            </a:r>
          </a:p>
          <a:p>
            <a:r>
              <a:rPr lang="en-GB" sz="1450" dirty="0">
                <a:solidFill>
                  <a:srgbClr val="1F497D"/>
                </a:solidFill>
                <a:latin typeface="Arial" panose="020B0604020202020204" pitchFamily="34" charset="0"/>
                <a:cs typeface="Arial" panose="020B0604020202020204" pitchFamily="34" charset="0"/>
              </a:rPr>
              <a:t>The purpose of the incentive is to cover backfill for the learner doing one day a week of study/training for six months. Also in recognition of the clinical time given to support the learner and any training outlay you may have.</a:t>
            </a:r>
          </a:p>
          <a:p>
            <a:r>
              <a:rPr lang="en-GB" sz="1450" dirty="0">
                <a:solidFill>
                  <a:srgbClr val="FF0000"/>
                </a:solidFill>
                <a:latin typeface="Arial" panose="020B0604020202020204" pitchFamily="34" charset="0"/>
                <a:cs typeface="Arial" panose="020B0604020202020204" pitchFamily="34" charset="0"/>
              </a:rPr>
              <a:t> </a:t>
            </a:r>
          </a:p>
          <a:p>
            <a:r>
              <a:rPr lang="en-GB" sz="1450" dirty="0">
                <a:solidFill>
                  <a:srgbClr val="1F497D"/>
                </a:solidFill>
                <a:latin typeface="Arial" panose="020B0604020202020204" pitchFamily="34" charset="0"/>
                <a:cs typeface="Arial" panose="020B0604020202020204" pitchFamily="34" charset="0"/>
              </a:rPr>
              <a:t>The scheme is open to the full variety of roles which practices may choose to develop into an GPA, examples include:</a:t>
            </a: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Receptionist</a:t>
            </a: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Phlebotomist</a:t>
            </a: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Secretory</a:t>
            </a: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Health Care Assistant</a:t>
            </a: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Administrator</a:t>
            </a:r>
          </a:p>
          <a:p>
            <a:endParaRPr lang="en-GB" sz="1450" dirty="0">
              <a:solidFill>
                <a:srgbClr val="1F497D"/>
              </a:solidFill>
              <a:latin typeface="Arial" panose="020B0604020202020204" pitchFamily="34" charset="0"/>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The learner will work through competencies within the GPA framework and upload their evidence onto an online portal for their GP mentor to mark their work. We are able to provide frameworks for clinical and non-clinical GPA’s. </a:t>
            </a:r>
          </a:p>
          <a:p>
            <a:endParaRPr lang="en-GB" sz="1450" dirty="0">
              <a:solidFill>
                <a:srgbClr val="FF0000"/>
              </a:solidFill>
              <a:latin typeface="Arial" panose="020B0604020202020204" pitchFamily="34" charset="0"/>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Practices who wish to support their staff to undertake the GPA framework should give careful consideration on choosing a GP mentor for the GPA.</a:t>
            </a:r>
          </a:p>
          <a:p>
            <a:endParaRPr lang="en-GB" sz="500" dirty="0">
              <a:solidFill>
                <a:srgbClr val="1F497D"/>
              </a:solidFill>
              <a:latin typeface="Arial" panose="020B0604020202020204" pitchFamily="34" charset="0"/>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The GP mentor needs to dedicate time to work through the modules and teach the learner.  This can be outsourced to other members of the team such as Practice Nurse for certain clinical areas or the Practice Manager for certain admin areas for example. </a:t>
            </a:r>
          </a:p>
          <a:p>
            <a:endParaRPr lang="en-GB" sz="500" dirty="0">
              <a:solidFill>
                <a:srgbClr val="1F497D"/>
              </a:solidFill>
              <a:latin typeface="Arial" panose="020B0604020202020204" pitchFamily="34" charset="0"/>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The GP mentor will be logging on to the portal and marking the learner as competent so they need to be suitably assured.</a:t>
            </a:r>
          </a:p>
        </p:txBody>
      </p:sp>
      <p:sp>
        <p:nvSpPr>
          <p:cNvPr id="11" name="TextBox 10">
            <a:hlinkClick r:id="rId3" action="ppaction://hlinksldjump"/>
          </p:cNvPr>
          <p:cNvSpPr txBox="1"/>
          <p:nvPr/>
        </p:nvSpPr>
        <p:spPr>
          <a:xfrm>
            <a:off x="55251" y="6562219"/>
            <a:ext cx="2947531" cy="323165"/>
          </a:xfrm>
          <a:prstGeom prst="rect">
            <a:avLst/>
          </a:prstGeom>
          <a:noFill/>
        </p:spPr>
        <p:txBody>
          <a:bodyPr wrap="square" rtlCol="0">
            <a:spAutoFit/>
          </a:bodyPr>
          <a:lstStyle/>
          <a:p>
            <a:r>
              <a:rPr lang="en-GB" sz="1500" dirty="0">
                <a:latin typeface="+mj-lt"/>
                <a:cs typeface="Times New Roman" panose="02020603050405020304" pitchFamily="18" charset="0"/>
              </a:rPr>
              <a:t>Return To Contents</a:t>
            </a:r>
          </a:p>
        </p:txBody>
      </p:sp>
      <p:sp>
        <p:nvSpPr>
          <p:cNvPr id="7" name="TextBox 6">
            <a:hlinkClick r:id="rId4" action="ppaction://hlinksldjump"/>
          </p:cNvPr>
          <p:cNvSpPr txBox="1"/>
          <p:nvPr/>
        </p:nvSpPr>
        <p:spPr>
          <a:xfrm>
            <a:off x="7488832" y="6562219"/>
            <a:ext cx="2360712" cy="323165"/>
          </a:xfrm>
          <a:prstGeom prst="rect">
            <a:avLst/>
          </a:prstGeom>
          <a:noFill/>
        </p:spPr>
        <p:txBody>
          <a:bodyPr wrap="square" rtlCol="0">
            <a:spAutoFit/>
          </a:bodyPr>
          <a:lstStyle/>
          <a:p>
            <a:r>
              <a:rPr lang="en-GB" sz="1500" dirty="0">
                <a:latin typeface="+mj-lt"/>
                <a:cs typeface="Times New Roman" panose="02020603050405020304" pitchFamily="18" charset="0"/>
              </a:rPr>
              <a:t>Practice Eligibility &amp; Criteria</a:t>
            </a: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11317"/>
            <a:ext cx="2131346" cy="684000"/>
          </a:xfrm>
          <a:prstGeom prst="rect">
            <a:avLst/>
          </a:prstGeom>
        </p:spPr>
      </p:pic>
    </p:spTree>
    <p:extLst>
      <p:ext uri="{BB962C8B-B14F-4D97-AF65-F5344CB8AC3E}">
        <p14:creationId xmlns:p14="http://schemas.microsoft.com/office/powerpoint/2010/main" val="631696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p:cNvSpPr txBox="1"/>
          <p:nvPr/>
        </p:nvSpPr>
        <p:spPr>
          <a:xfrm>
            <a:off x="2612740" y="5754742"/>
            <a:ext cx="390043" cy="338554"/>
          </a:xfrm>
          <a:prstGeom prst="rect">
            <a:avLst/>
          </a:prstGeom>
          <a:noFill/>
        </p:spPr>
        <p:txBody>
          <a:bodyPr wrap="square" rtlCol="0">
            <a:spAutoFit/>
          </a:bodyPr>
          <a:lstStyle/>
          <a:p>
            <a:pPr marL="285750" indent="-285750">
              <a:buFont typeface="Arial" panose="020B0604020202020204" pitchFamily="34" charset="0"/>
              <a:buChar char="•"/>
            </a:pPr>
            <a:endParaRPr lang="en-GB" sz="1600" dirty="0">
              <a:solidFill>
                <a:schemeClr val="tx2"/>
              </a:solidFill>
            </a:endParaRPr>
          </a:p>
        </p:txBody>
      </p:sp>
      <p:sp>
        <p:nvSpPr>
          <p:cNvPr id="2" name="TextBox 1"/>
          <p:cNvSpPr txBox="1"/>
          <p:nvPr/>
        </p:nvSpPr>
        <p:spPr>
          <a:xfrm>
            <a:off x="2050130" y="10651"/>
            <a:ext cx="7855870" cy="754053"/>
          </a:xfrm>
          <a:prstGeom prst="rect">
            <a:avLst/>
          </a:prstGeom>
          <a:noFill/>
        </p:spPr>
        <p:txBody>
          <a:bodyPr wrap="square" rtlCol="0">
            <a:spAutoFit/>
          </a:bodyPr>
          <a:lstStyle/>
          <a:p>
            <a:pPr algn="ctr"/>
            <a:r>
              <a:rPr lang="en-GB" sz="4300" b="1" dirty="0">
                <a:latin typeface="+mj-lt"/>
              </a:rPr>
              <a:t>PRACTICE ELIGIBILITY &amp; CRITERIA</a:t>
            </a:r>
          </a:p>
        </p:txBody>
      </p:sp>
      <p:sp>
        <p:nvSpPr>
          <p:cNvPr id="10" name="Rectangle 9"/>
          <p:cNvSpPr/>
          <p:nvPr/>
        </p:nvSpPr>
        <p:spPr>
          <a:xfrm>
            <a:off x="128992" y="1048375"/>
            <a:ext cx="9648544" cy="3662541"/>
          </a:xfrm>
          <a:prstGeom prst="rect">
            <a:avLst/>
          </a:prstGeom>
          <a:solidFill>
            <a:srgbClr val="EDF2E2"/>
          </a:solidFill>
        </p:spPr>
        <p:txBody>
          <a:bodyPr wrap="square">
            <a:spAutoFit/>
          </a:bodyPr>
          <a:lstStyle/>
          <a:p>
            <a:r>
              <a:rPr lang="en-GB" sz="1450" dirty="0">
                <a:solidFill>
                  <a:srgbClr val="1F497D"/>
                </a:solidFill>
                <a:latin typeface="Arial" panose="020B0604020202020204" pitchFamily="34" charset="0"/>
                <a:cs typeface="Arial" panose="020B0604020202020204" pitchFamily="34" charset="0"/>
              </a:rPr>
              <a:t>On the closing date applications will be reviewed. The aim of this pilot is to support the spread and adoption of this role so initially priority will be given to ensure places are shared equally across all CCG areas within the North East, Cumbria &amp; Yorkshire. </a:t>
            </a:r>
          </a:p>
          <a:p>
            <a:endParaRPr lang="en-GB" sz="1450" dirty="0">
              <a:solidFill>
                <a:srgbClr val="1F497D"/>
              </a:solidFill>
              <a:latin typeface="Arial" panose="020B0604020202020204" pitchFamily="34" charset="0"/>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There will be a short interview over the telephone to ensure the learner, workplace and support are fully aware of the framework requirements.  Candidates can be put forward by the GP who will be mentoring them and the Practice Manager.  </a:t>
            </a:r>
          </a:p>
          <a:p>
            <a:endParaRPr lang="en-GB" sz="1450" dirty="0">
              <a:solidFill>
                <a:srgbClr val="1F497D"/>
              </a:solidFill>
              <a:latin typeface="Arial" panose="020B0604020202020204" pitchFamily="34" charset="0"/>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We would expect that the candidate is already considered competent in good patient care from their experience as members of a GP practice and be DBS checked to an enhanced level.  </a:t>
            </a:r>
          </a:p>
          <a:p>
            <a:endParaRPr lang="en-GB" sz="1450" dirty="0">
              <a:solidFill>
                <a:srgbClr val="1F497D"/>
              </a:solidFill>
              <a:latin typeface="Arial" panose="020B0604020202020204" pitchFamily="34" charset="0"/>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The candidate must have a named GP mentor who will be responsible for supporting them through their competencies.  Should a GP mentor not be able to guarantee regular tutorials then this framework is not achievable.</a:t>
            </a:r>
          </a:p>
          <a:p>
            <a:endParaRPr lang="en-GB" sz="1450" dirty="0">
              <a:solidFill>
                <a:srgbClr val="1F497D"/>
              </a:solidFill>
              <a:latin typeface="Arial" panose="020B0604020202020204" pitchFamily="34" charset="0"/>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An application form should be completed and submitted to </a:t>
            </a:r>
            <a:r>
              <a:rPr lang="en-GB" sz="1450" dirty="0">
                <a:solidFill>
                  <a:srgbClr val="1F497D"/>
                </a:solidFill>
                <a:latin typeface="Arial" panose="020B0604020202020204" pitchFamily="34" charset="0"/>
                <a:cs typeface="Arial" panose="020B0604020202020204" pitchFamily="34" charset="0"/>
                <a:hlinkClick r:id="rId3"/>
              </a:rPr>
              <a:t>wy.traininghub@nhs.net</a:t>
            </a:r>
            <a:r>
              <a:rPr lang="en-GB" sz="1450" dirty="0">
                <a:solidFill>
                  <a:srgbClr val="1F497D"/>
                </a:solidFill>
                <a:latin typeface="Arial" panose="020B0604020202020204" pitchFamily="34" charset="0"/>
                <a:cs typeface="Arial" panose="020B0604020202020204" pitchFamily="34" charset="0"/>
              </a:rPr>
              <a:t> </a:t>
            </a:r>
          </a:p>
        </p:txBody>
      </p:sp>
      <p:sp>
        <p:nvSpPr>
          <p:cNvPr id="11" name="TextBox 10">
            <a:hlinkClick r:id="rId4" action="ppaction://hlinksldjump"/>
          </p:cNvPr>
          <p:cNvSpPr txBox="1"/>
          <p:nvPr/>
        </p:nvSpPr>
        <p:spPr>
          <a:xfrm>
            <a:off x="55251" y="6562219"/>
            <a:ext cx="2947531" cy="323165"/>
          </a:xfrm>
          <a:prstGeom prst="rect">
            <a:avLst/>
          </a:prstGeom>
          <a:noFill/>
        </p:spPr>
        <p:txBody>
          <a:bodyPr wrap="square" rtlCol="0">
            <a:spAutoFit/>
          </a:bodyPr>
          <a:lstStyle/>
          <a:p>
            <a:r>
              <a:rPr lang="en-GB" sz="1500" dirty="0">
                <a:latin typeface="+mj-lt"/>
                <a:cs typeface="Times New Roman" panose="02020603050405020304" pitchFamily="18" charset="0"/>
              </a:rPr>
              <a:t>Return To Contents</a:t>
            </a:r>
          </a:p>
        </p:txBody>
      </p:sp>
      <p:sp>
        <p:nvSpPr>
          <p:cNvPr id="12" name="TextBox 11">
            <a:hlinkClick r:id="rId5" action="ppaction://hlinksldjump"/>
          </p:cNvPr>
          <p:cNvSpPr txBox="1"/>
          <p:nvPr/>
        </p:nvSpPr>
        <p:spPr>
          <a:xfrm>
            <a:off x="7401273" y="6562219"/>
            <a:ext cx="2504728" cy="323165"/>
          </a:xfrm>
          <a:prstGeom prst="rect">
            <a:avLst/>
          </a:prstGeom>
          <a:noFill/>
        </p:spPr>
        <p:txBody>
          <a:bodyPr wrap="square" rtlCol="0">
            <a:spAutoFit/>
          </a:bodyPr>
          <a:lstStyle/>
          <a:p>
            <a:r>
              <a:rPr lang="en-GB" sz="1500" dirty="0">
                <a:latin typeface="+mj-lt"/>
                <a:cs typeface="Times New Roman" panose="02020603050405020304" pitchFamily="18" charset="0"/>
              </a:rPr>
              <a:t>Support Available To Practices</a:t>
            </a:r>
          </a:p>
        </p:txBody>
      </p:sp>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11317"/>
            <a:ext cx="2131346" cy="684000"/>
          </a:xfrm>
          <a:prstGeom prst="rect">
            <a:avLst/>
          </a:prstGeom>
        </p:spPr>
      </p:pic>
    </p:spTree>
    <p:extLst>
      <p:ext uri="{BB962C8B-B14F-4D97-AF65-F5344CB8AC3E}">
        <p14:creationId xmlns:p14="http://schemas.microsoft.com/office/powerpoint/2010/main" val="3826283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p:cNvSpPr txBox="1"/>
          <p:nvPr/>
        </p:nvSpPr>
        <p:spPr>
          <a:xfrm>
            <a:off x="2612740" y="5754742"/>
            <a:ext cx="390043" cy="338554"/>
          </a:xfrm>
          <a:prstGeom prst="rect">
            <a:avLst/>
          </a:prstGeom>
          <a:noFill/>
        </p:spPr>
        <p:txBody>
          <a:bodyPr wrap="square" rtlCol="0">
            <a:spAutoFit/>
          </a:bodyPr>
          <a:lstStyle/>
          <a:p>
            <a:pPr marL="285750" indent="-285750">
              <a:buFont typeface="Arial" panose="020B0604020202020204" pitchFamily="34" charset="0"/>
              <a:buChar char="•"/>
            </a:pPr>
            <a:endParaRPr lang="en-GB" sz="1600" dirty="0">
              <a:solidFill>
                <a:schemeClr val="tx2"/>
              </a:solidFill>
            </a:endParaRPr>
          </a:p>
        </p:txBody>
      </p:sp>
      <p:sp>
        <p:nvSpPr>
          <p:cNvPr id="2" name="TextBox 1"/>
          <p:cNvSpPr txBox="1"/>
          <p:nvPr/>
        </p:nvSpPr>
        <p:spPr>
          <a:xfrm>
            <a:off x="2050130" y="10651"/>
            <a:ext cx="7855870" cy="707886"/>
          </a:xfrm>
          <a:prstGeom prst="rect">
            <a:avLst/>
          </a:prstGeom>
          <a:noFill/>
        </p:spPr>
        <p:txBody>
          <a:bodyPr wrap="square" rtlCol="0">
            <a:spAutoFit/>
          </a:bodyPr>
          <a:lstStyle/>
          <a:p>
            <a:pPr algn="ctr"/>
            <a:r>
              <a:rPr lang="en-GB" sz="4000" b="1" dirty="0">
                <a:latin typeface="+mj-lt"/>
              </a:rPr>
              <a:t>SUPPORT AVAILABLE TO PRACTICES</a:t>
            </a:r>
          </a:p>
        </p:txBody>
      </p:sp>
      <p:sp>
        <p:nvSpPr>
          <p:cNvPr id="10" name="Rectangle 9"/>
          <p:cNvSpPr/>
          <p:nvPr/>
        </p:nvSpPr>
        <p:spPr>
          <a:xfrm>
            <a:off x="128992" y="1124744"/>
            <a:ext cx="9648544" cy="3439403"/>
          </a:xfrm>
          <a:prstGeom prst="rect">
            <a:avLst/>
          </a:prstGeom>
          <a:solidFill>
            <a:srgbClr val="EDF2E2"/>
          </a:solidFill>
        </p:spPr>
        <p:txBody>
          <a:bodyPr wrap="square">
            <a:spAutoFit/>
          </a:bodyPr>
          <a:lstStyle/>
          <a:p>
            <a:pPr marL="285750" lvl="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GPA competencies and GP mentor resources are supplied by HEE.</a:t>
            </a:r>
          </a:p>
          <a:p>
            <a:pPr lvl="0"/>
            <a:endParaRPr lang="en-GB" sz="1450" dirty="0">
              <a:solidFill>
                <a:srgbClr val="FF0000"/>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GB" sz="145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The West Yorkshire PCWTH hub have a dedicated email address for scheme queries.</a:t>
            </a:r>
          </a:p>
          <a:p>
            <a:pPr marL="285750" indent="-285750">
              <a:buFont typeface="Arial" panose="020B0604020202020204" pitchFamily="34" charset="0"/>
              <a:buChar char="•"/>
            </a:pPr>
            <a:endParaRPr lang="en-GB" sz="145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145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The Learning Assistant have a dedicated email address for any portal queries. </a:t>
            </a:r>
          </a:p>
          <a:p>
            <a:pPr marL="285750" indent="-285750">
              <a:buFont typeface="Arial" panose="020B0604020202020204" pitchFamily="34" charset="0"/>
              <a:buChar char="•"/>
            </a:pPr>
            <a:endParaRPr lang="en-GB" sz="1450" dirty="0">
              <a:solidFill>
                <a:srgbClr val="1F497D"/>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GB" sz="145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Sample job person specifications are available which can be adapted for practice use.</a:t>
            </a:r>
          </a:p>
          <a:p>
            <a:pPr marL="285750" indent="-285750">
              <a:buFont typeface="Arial" panose="020B0604020202020204" pitchFamily="34" charset="0"/>
              <a:buChar char="•"/>
            </a:pPr>
            <a:endParaRPr lang="en-GB" sz="145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1450" dirty="0">
              <a:solidFill>
                <a:srgbClr val="1F497D"/>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A progress report is sent to all learners, GP mentors and Practice managers monthly.</a:t>
            </a:r>
            <a:endParaRPr lang="en-GB" sz="145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1450" dirty="0">
              <a:solidFill>
                <a:srgbClr val="FF0000"/>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GB" sz="1450" dirty="0">
              <a:solidFill>
                <a:srgbClr val="FF0000"/>
              </a:solidFill>
              <a:latin typeface="Arial" panose="020B0604020202020204" pitchFamily="34" charset="0"/>
              <a:cs typeface="Arial" panose="020B0604020202020204" pitchFamily="34" charset="0"/>
            </a:endParaRPr>
          </a:p>
        </p:txBody>
      </p:sp>
      <p:sp>
        <p:nvSpPr>
          <p:cNvPr id="11" name="TextBox 10">
            <a:hlinkClick r:id="rId3" action="ppaction://hlinksldjump"/>
          </p:cNvPr>
          <p:cNvSpPr txBox="1"/>
          <p:nvPr/>
        </p:nvSpPr>
        <p:spPr>
          <a:xfrm>
            <a:off x="55251" y="6562219"/>
            <a:ext cx="2947531" cy="323165"/>
          </a:xfrm>
          <a:prstGeom prst="rect">
            <a:avLst/>
          </a:prstGeom>
          <a:noFill/>
        </p:spPr>
        <p:txBody>
          <a:bodyPr wrap="square" rtlCol="0">
            <a:spAutoFit/>
          </a:bodyPr>
          <a:lstStyle/>
          <a:p>
            <a:r>
              <a:rPr lang="en-GB" sz="1500" dirty="0">
                <a:latin typeface="+mj-lt"/>
                <a:cs typeface="Times New Roman" panose="02020603050405020304" pitchFamily="18" charset="0"/>
              </a:rPr>
              <a:t>Return To Contents</a:t>
            </a:r>
          </a:p>
        </p:txBody>
      </p:sp>
      <p:sp>
        <p:nvSpPr>
          <p:cNvPr id="12" name="TextBox 11">
            <a:hlinkClick r:id="rId4" action="ppaction://hlinksldjump"/>
          </p:cNvPr>
          <p:cNvSpPr txBox="1"/>
          <p:nvPr/>
        </p:nvSpPr>
        <p:spPr>
          <a:xfrm>
            <a:off x="7617297" y="6562219"/>
            <a:ext cx="2288704" cy="323165"/>
          </a:xfrm>
          <a:prstGeom prst="rect">
            <a:avLst/>
          </a:prstGeom>
          <a:noFill/>
        </p:spPr>
        <p:txBody>
          <a:bodyPr wrap="square" rtlCol="0">
            <a:spAutoFit/>
          </a:bodyPr>
          <a:lstStyle/>
          <a:p>
            <a:r>
              <a:rPr lang="en-GB" sz="1500" dirty="0">
                <a:latin typeface="+mj-lt"/>
                <a:cs typeface="Times New Roman" panose="02020603050405020304" pitchFamily="18" charset="0"/>
              </a:rPr>
              <a:t>Financial Support Available</a:t>
            </a:r>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11317"/>
            <a:ext cx="2131346" cy="684000"/>
          </a:xfrm>
          <a:prstGeom prst="rect">
            <a:avLst/>
          </a:prstGeom>
        </p:spPr>
      </p:pic>
    </p:spTree>
    <p:extLst>
      <p:ext uri="{BB962C8B-B14F-4D97-AF65-F5344CB8AC3E}">
        <p14:creationId xmlns:p14="http://schemas.microsoft.com/office/powerpoint/2010/main" val="2586901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p:cNvSpPr txBox="1"/>
          <p:nvPr/>
        </p:nvSpPr>
        <p:spPr>
          <a:xfrm>
            <a:off x="2612740" y="5754742"/>
            <a:ext cx="390043" cy="338554"/>
          </a:xfrm>
          <a:prstGeom prst="rect">
            <a:avLst/>
          </a:prstGeom>
          <a:noFill/>
        </p:spPr>
        <p:txBody>
          <a:bodyPr wrap="square" rtlCol="0">
            <a:spAutoFit/>
          </a:bodyPr>
          <a:lstStyle/>
          <a:p>
            <a:pPr marL="285750" indent="-285750">
              <a:buFont typeface="Arial" panose="020B0604020202020204" pitchFamily="34" charset="0"/>
              <a:buChar char="•"/>
            </a:pPr>
            <a:endParaRPr lang="en-GB" sz="1600" dirty="0">
              <a:solidFill>
                <a:schemeClr val="tx2"/>
              </a:solidFill>
            </a:endParaRPr>
          </a:p>
        </p:txBody>
      </p:sp>
      <p:sp>
        <p:nvSpPr>
          <p:cNvPr id="2" name="TextBox 1"/>
          <p:cNvSpPr txBox="1"/>
          <p:nvPr/>
        </p:nvSpPr>
        <p:spPr>
          <a:xfrm>
            <a:off x="2050130" y="-171400"/>
            <a:ext cx="7855870" cy="754053"/>
          </a:xfrm>
          <a:prstGeom prst="rect">
            <a:avLst/>
          </a:prstGeom>
          <a:noFill/>
        </p:spPr>
        <p:txBody>
          <a:bodyPr wrap="square" rtlCol="0">
            <a:spAutoFit/>
          </a:bodyPr>
          <a:lstStyle/>
          <a:p>
            <a:pPr algn="ctr"/>
            <a:r>
              <a:rPr lang="en-GB" sz="4300" b="1" dirty="0">
                <a:latin typeface="+mj-lt"/>
              </a:rPr>
              <a:t>FINANCIAL SUPPORT AVAILABLE</a:t>
            </a:r>
          </a:p>
        </p:txBody>
      </p:sp>
      <p:sp>
        <p:nvSpPr>
          <p:cNvPr id="10" name="Rectangle 9"/>
          <p:cNvSpPr/>
          <p:nvPr/>
        </p:nvSpPr>
        <p:spPr>
          <a:xfrm>
            <a:off x="128992" y="765384"/>
            <a:ext cx="9648544" cy="5186035"/>
          </a:xfrm>
          <a:prstGeom prst="rect">
            <a:avLst/>
          </a:prstGeom>
          <a:solidFill>
            <a:srgbClr val="EDF2E2"/>
          </a:solidFill>
        </p:spPr>
        <p:txBody>
          <a:bodyPr wrap="square">
            <a:spAutoFit/>
          </a:bodyPr>
          <a:lstStyle/>
          <a:p>
            <a:r>
              <a:rPr lang="en-GB" sz="1450" dirty="0">
                <a:solidFill>
                  <a:srgbClr val="1F497D"/>
                </a:solidFill>
                <a:latin typeface="Arial" panose="020B0604020202020204" pitchFamily="34" charset="0"/>
                <a:cs typeface="Arial" panose="020B0604020202020204" pitchFamily="34" charset="0"/>
              </a:rPr>
              <a:t>In this current financial year HEE has committed to support 40 new trainee GPAs in Primary Care across HEE North East Region. GPA scheme bursaries are available for 2021 for </a:t>
            </a:r>
            <a:r>
              <a:rPr lang="en-GB" sz="1450" b="1" dirty="0">
                <a:solidFill>
                  <a:srgbClr val="1F497D"/>
                </a:solidFill>
                <a:latin typeface="Arial" panose="020B0604020202020204" pitchFamily="34" charset="0"/>
                <a:cs typeface="Arial" panose="020B0604020202020204" pitchFamily="34" charset="0"/>
              </a:rPr>
              <a:t>up to £2120 </a:t>
            </a:r>
            <a:r>
              <a:rPr lang="en-GB" sz="1450" dirty="0">
                <a:solidFill>
                  <a:srgbClr val="1F497D"/>
                </a:solidFill>
                <a:latin typeface="Arial" panose="020B0604020202020204" pitchFamily="34" charset="0"/>
                <a:cs typeface="Arial" panose="020B0604020202020204" pitchFamily="34" charset="0"/>
              </a:rPr>
              <a:t>over a six month period</a:t>
            </a:r>
            <a:r>
              <a:rPr lang="en-GB" sz="1450" b="1" dirty="0">
                <a:solidFill>
                  <a:srgbClr val="1F497D"/>
                </a:solidFill>
                <a:latin typeface="Arial" panose="020B0604020202020204" pitchFamily="34" charset="0"/>
                <a:cs typeface="Arial" panose="020B0604020202020204" pitchFamily="34" charset="0"/>
              </a:rPr>
              <a:t>. </a:t>
            </a:r>
            <a:r>
              <a:rPr lang="en-GB" sz="1450" dirty="0">
                <a:solidFill>
                  <a:srgbClr val="1F497D"/>
                </a:solidFill>
                <a:latin typeface="Arial" panose="020B0604020202020204" pitchFamily="34" charset="0"/>
                <a:cs typeface="Arial" panose="020B0604020202020204" pitchFamily="34" charset="0"/>
              </a:rPr>
              <a:t> This amount has been apportioned as below.</a:t>
            </a:r>
          </a:p>
          <a:p>
            <a:endParaRPr lang="en-GB" sz="1450" b="1" dirty="0">
              <a:solidFill>
                <a:srgbClr val="FF0000"/>
              </a:solidFill>
              <a:latin typeface="Arial" panose="020B0604020202020204" pitchFamily="34" charset="0"/>
              <a:cs typeface="Arial" panose="020B0604020202020204" pitchFamily="34" charset="0"/>
            </a:endParaRPr>
          </a:p>
          <a:p>
            <a:endParaRPr lang="en-GB" sz="1450" b="1" dirty="0">
              <a:solidFill>
                <a:srgbClr val="FF0000"/>
              </a:solidFill>
              <a:latin typeface="Arial" panose="020B0604020202020204" pitchFamily="34" charset="0"/>
              <a:cs typeface="Arial" panose="020B0604020202020204" pitchFamily="34" charset="0"/>
            </a:endParaRPr>
          </a:p>
          <a:p>
            <a:endParaRPr lang="en-GB" sz="1450" b="1" dirty="0">
              <a:solidFill>
                <a:srgbClr val="FF0000"/>
              </a:solidFill>
              <a:latin typeface="Arial" panose="020B0604020202020204" pitchFamily="34" charset="0"/>
              <a:cs typeface="Arial" panose="020B0604020202020204" pitchFamily="34" charset="0"/>
            </a:endParaRPr>
          </a:p>
          <a:p>
            <a:endParaRPr lang="en-GB" sz="1450" b="1" dirty="0">
              <a:solidFill>
                <a:srgbClr val="1F497D"/>
              </a:solidFill>
              <a:latin typeface="Arial" panose="020B0604020202020204" pitchFamily="34" charset="0"/>
              <a:cs typeface="Arial" panose="020B0604020202020204" pitchFamily="34" charset="0"/>
            </a:endParaRPr>
          </a:p>
          <a:p>
            <a:endParaRPr lang="en-GB" sz="1450" b="1" dirty="0">
              <a:solidFill>
                <a:srgbClr val="1F497D"/>
              </a:solidFill>
              <a:latin typeface="Arial" panose="020B0604020202020204" pitchFamily="34" charset="0"/>
              <a:cs typeface="Arial" panose="020B0604020202020204" pitchFamily="34" charset="0"/>
            </a:endParaRPr>
          </a:p>
          <a:p>
            <a:endParaRPr lang="en-GB" sz="1450" b="1" dirty="0">
              <a:solidFill>
                <a:srgbClr val="1F497D"/>
              </a:solidFill>
              <a:latin typeface="Arial" panose="020B0604020202020204" pitchFamily="34" charset="0"/>
              <a:cs typeface="Arial" panose="020B0604020202020204" pitchFamily="34" charset="0"/>
            </a:endParaRPr>
          </a:p>
          <a:p>
            <a:endParaRPr lang="en-GB" sz="1450" b="1" dirty="0">
              <a:solidFill>
                <a:srgbClr val="1F497D"/>
              </a:solidFill>
              <a:latin typeface="Arial" panose="020B0604020202020204" pitchFamily="34" charset="0"/>
              <a:cs typeface="Arial" panose="020B0604020202020204" pitchFamily="34" charset="0"/>
            </a:endParaRPr>
          </a:p>
          <a:p>
            <a:endParaRPr lang="en-GB" sz="1450" b="1" dirty="0">
              <a:solidFill>
                <a:srgbClr val="1F497D"/>
              </a:solidFill>
              <a:latin typeface="Arial" panose="020B0604020202020204" pitchFamily="34" charset="0"/>
              <a:cs typeface="Arial" panose="020B0604020202020204" pitchFamily="34" charset="0"/>
            </a:endParaRPr>
          </a:p>
          <a:p>
            <a:endParaRPr lang="en-GB" sz="1450" b="1" dirty="0">
              <a:solidFill>
                <a:srgbClr val="1F497D"/>
              </a:solidFill>
              <a:latin typeface="Arial" panose="020B0604020202020204" pitchFamily="34" charset="0"/>
              <a:cs typeface="Arial" panose="020B0604020202020204" pitchFamily="34" charset="0"/>
            </a:endParaRPr>
          </a:p>
          <a:p>
            <a:endParaRPr lang="en-GB" sz="1450" b="1" dirty="0">
              <a:solidFill>
                <a:srgbClr val="1F497D"/>
              </a:solidFill>
              <a:latin typeface="Arial" panose="020B0604020202020204" pitchFamily="34" charset="0"/>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This is a HEE funded project and as such bares no cost to the practice or learner. </a:t>
            </a:r>
          </a:p>
          <a:p>
            <a:endParaRPr lang="en-GB" sz="500" dirty="0">
              <a:solidFill>
                <a:srgbClr val="1F497D"/>
              </a:solidFill>
              <a:latin typeface="Arial" panose="020B0604020202020204" pitchFamily="34" charset="0"/>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In fact your practice will be eligible for £1700 per candidate broadly to cover backfill for the learner doing 1 day a week of study/training for 6 months. </a:t>
            </a:r>
          </a:p>
          <a:p>
            <a:endParaRPr lang="en-GB" sz="700" dirty="0">
              <a:solidFill>
                <a:srgbClr val="1F497D"/>
              </a:solidFill>
              <a:latin typeface="Arial" panose="020B0604020202020204" pitchFamily="34" charset="0"/>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Also, in recognition of the clinical time given to support learners there is a further training grant of £420. </a:t>
            </a:r>
          </a:p>
          <a:p>
            <a:r>
              <a:rPr lang="en-GB" sz="1450" dirty="0">
                <a:solidFill>
                  <a:srgbClr val="1F497D"/>
                </a:solidFill>
                <a:latin typeface="Arial" panose="020B0604020202020204" pitchFamily="34" charset="0"/>
                <a:cs typeface="Arial" panose="020B0604020202020204" pitchFamily="34" charset="0"/>
              </a:rPr>
              <a:t>This funding may also be used to contribute towards any training outlay, such as phlebotomy, you may decide to undertake. </a:t>
            </a:r>
          </a:p>
          <a:p>
            <a:endParaRPr lang="en-GB" sz="700" dirty="0">
              <a:solidFill>
                <a:srgbClr val="1F497D"/>
              </a:solidFill>
              <a:latin typeface="Arial" panose="020B0604020202020204" pitchFamily="34" charset="0"/>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Funding will be paid to the practice 50% on starting the course and 50% on completion of the GPA Certificate and any reporting requirements have been met.</a:t>
            </a:r>
          </a:p>
        </p:txBody>
      </p:sp>
      <p:sp>
        <p:nvSpPr>
          <p:cNvPr id="11" name="TextBox 10">
            <a:hlinkClick r:id="rId3" action="ppaction://hlinksldjump"/>
          </p:cNvPr>
          <p:cNvSpPr txBox="1"/>
          <p:nvPr/>
        </p:nvSpPr>
        <p:spPr>
          <a:xfrm>
            <a:off x="55251" y="6562219"/>
            <a:ext cx="2947531" cy="323165"/>
          </a:xfrm>
          <a:prstGeom prst="rect">
            <a:avLst/>
          </a:prstGeom>
          <a:noFill/>
        </p:spPr>
        <p:txBody>
          <a:bodyPr wrap="square" rtlCol="0">
            <a:spAutoFit/>
          </a:bodyPr>
          <a:lstStyle/>
          <a:p>
            <a:r>
              <a:rPr lang="en-GB" sz="1500" dirty="0">
                <a:latin typeface="+mj-lt"/>
                <a:cs typeface="Times New Roman" panose="02020603050405020304" pitchFamily="18" charset="0"/>
              </a:rPr>
              <a:t>Return To Contents</a:t>
            </a:r>
          </a:p>
        </p:txBody>
      </p:sp>
      <p:sp>
        <p:nvSpPr>
          <p:cNvPr id="12" name="TextBox 11">
            <a:hlinkClick r:id="rId4" action="ppaction://hlinksldjump"/>
          </p:cNvPr>
          <p:cNvSpPr txBox="1"/>
          <p:nvPr/>
        </p:nvSpPr>
        <p:spPr>
          <a:xfrm>
            <a:off x="8049344" y="6562219"/>
            <a:ext cx="1856657" cy="323165"/>
          </a:xfrm>
          <a:prstGeom prst="rect">
            <a:avLst/>
          </a:prstGeom>
          <a:noFill/>
        </p:spPr>
        <p:txBody>
          <a:bodyPr wrap="square" rtlCol="0">
            <a:spAutoFit/>
          </a:bodyPr>
          <a:lstStyle/>
          <a:p>
            <a:r>
              <a:rPr lang="en-GB" sz="1500" dirty="0">
                <a:latin typeface="+mj-lt"/>
                <a:cs typeface="Times New Roman" panose="02020603050405020304" pitchFamily="18" charset="0"/>
              </a:rPr>
              <a:t>FAQ: GP Assistants</a:t>
            </a:r>
          </a:p>
        </p:txBody>
      </p:sp>
      <p:graphicFrame>
        <p:nvGraphicFramePr>
          <p:cNvPr id="5" name="Table 4"/>
          <p:cNvGraphicFramePr>
            <a:graphicFrameLocks noGrp="1"/>
          </p:cNvGraphicFramePr>
          <p:nvPr>
            <p:extLst>
              <p:ext uri="{D42A27DB-BD31-4B8C-83A1-F6EECF244321}">
                <p14:modId xmlns:p14="http://schemas.microsoft.com/office/powerpoint/2010/main" val="1505597171"/>
              </p:ext>
            </p:extLst>
          </p:nvPr>
        </p:nvGraphicFramePr>
        <p:xfrm>
          <a:off x="200473" y="1700808"/>
          <a:ext cx="9505056" cy="1874981"/>
        </p:xfrm>
        <a:graphic>
          <a:graphicData uri="http://schemas.openxmlformats.org/drawingml/2006/table">
            <a:tbl>
              <a:tblPr firstRow="1" bandRow="1">
                <a:tableStyleId>{5C22544A-7EE6-4342-B048-85BDC9FD1C3A}</a:tableStyleId>
              </a:tblPr>
              <a:tblGrid>
                <a:gridCol w="3816423">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4320481">
                  <a:extLst>
                    <a:ext uri="{9D8B030D-6E8A-4147-A177-3AD203B41FA5}">
                      <a16:colId xmlns:a16="http://schemas.microsoft.com/office/drawing/2014/main" val="20002"/>
                    </a:ext>
                  </a:extLst>
                </a:gridCol>
              </a:tblGrid>
              <a:tr h="421688">
                <a:tc>
                  <a:txBody>
                    <a:bodyPr/>
                    <a:lstStyle/>
                    <a:p>
                      <a:r>
                        <a:rPr lang="en-GB" sz="1500" dirty="0">
                          <a:solidFill>
                            <a:schemeClr val="tx1"/>
                          </a:solidFill>
                          <a:latin typeface="+mj-lt"/>
                        </a:rPr>
                        <a:t>TIMESCALE</a:t>
                      </a:r>
                    </a:p>
                  </a:txBody>
                  <a:tcPr>
                    <a:solidFill>
                      <a:srgbClr val="B3C9E3"/>
                    </a:solidFill>
                  </a:tcPr>
                </a:tc>
                <a:tc>
                  <a:txBody>
                    <a:bodyPr/>
                    <a:lstStyle/>
                    <a:p>
                      <a:r>
                        <a:rPr lang="en-GB" sz="1500" dirty="0">
                          <a:solidFill>
                            <a:schemeClr val="tx1"/>
                          </a:solidFill>
                          <a:latin typeface="+mj-lt"/>
                        </a:rPr>
                        <a:t>AMOUNT</a:t>
                      </a:r>
                    </a:p>
                  </a:txBody>
                  <a:tcPr/>
                </a:tc>
                <a:tc>
                  <a:txBody>
                    <a:bodyPr/>
                    <a:lstStyle/>
                    <a:p>
                      <a:r>
                        <a:rPr lang="en-GB" sz="1500" dirty="0">
                          <a:solidFill>
                            <a:schemeClr val="tx1"/>
                          </a:solidFill>
                          <a:latin typeface="+mj-lt"/>
                        </a:rPr>
                        <a:t>DESCRIPTION</a:t>
                      </a:r>
                    </a:p>
                  </a:txBody>
                  <a:tcPr/>
                </a:tc>
                <a:extLst>
                  <a:ext uri="{0D108BD9-81ED-4DB2-BD59-A6C34878D82A}">
                    <a16:rowId xmlns:a16="http://schemas.microsoft.com/office/drawing/2014/main" val="10000"/>
                  </a:ext>
                </a:extLst>
              </a:tr>
              <a:tr h="391567">
                <a:tc>
                  <a:txBody>
                    <a:bodyPr/>
                    <a:lstStyle/>
                    <a:p>
                      <a:endParaRPr lang="en-GB" sz="1450" kern="1200" dirty="0">
                        <a:solidFill>
                          <a:srgbClr val="1F497D"/>
                        </a:solidFill>
                        <a:effectLst/>
                        <a:latin typeface="Arial" panose="020B0604020202020204" pitchFamily="34" charset="0"/>
                        <a:ea typeface="+mn-ea"/>
                        <a:cs typeface="Arial" panose="020B0604020202020204" pitchFamily="34" charset="0"/>
                      </a:endParaRPr>
                    </a:p>
                    <a:p>
                      <a:r>
                        <a:rPr lang="en-GB" sz="1450" kern="1200" dirty="0">
                          <a:solidFill>
                            <a:srgbClr val="1F497D"/>
                          </a:solidFill>
                          <a:effectLst/>
                          <a:latin typeface="Arial" panose="020B0604020202020204" pitchFamily="34" charset="0"/>
                          <a:ea typeface="+mn-ea"/>
                          <a:cs typeface="Arial" panose="020B0604020202020204" pitchFamily="34" charset="0"/>
                        </a:rPr>
                        <a:t>After initial month</a:t>
                      </a:r>
                      <a:endParaRPr lang="en-GB" sz="1450" dirty="0">
                        <a:solidFill>
                          <a:srgbClr val="1F497D"/>
                        </a:solidFill>
                        <a:latin typeface="Arial" panose="020B0604020202020204" pitchFamily="34" charset="0"/>
                        <a:cs typeface="Arial" panose="020B0604020202020204" pitchFamily="34" charset="0"/>
                      </a:endParaRPr>
                    </a:p>
                  </a:txBody>
                  <a:tcPr/>
                </a:tc>
                <a:tc>
                  <a:txBody>
                    <a:bodyPr/>
                    <a:lstStyle/>
                    <a:p>
                      <a:endParaRPr lang="en-GB" sz="1450" b="0" dirty="0">
                        <a:solidFill>
                          <a:srgbClr val="1F497D"/>
                        </a:solidFill>
                        <a:latin typeface="Arial" panose="020B0604020202020204" pitchFamily="34" charset="0"/>
                        <a:cs typeface="Arial" panose="020B0604020202020204" pitchFamily="34" charset="0"/>
                      </a:endParaRPr>
                    </a:p>
                    <a:p>
                      <a:r>
                        <a:rPr lang="en-GB" sz="1450" b="0" dirty="0">
                          <a:solidFill>
                            <a:srgbClr val="1F497D"/>
                          </a:solidFill>
                          <a:latin typeface="Arial" panose="020B0604020202020204" pitchFamily="34" charset="0"/>
                          <a:cs typeface="Arial" panose="020B0604020202020204" pitchFamily="34" charset="0"/>
                        </a:rPr>
                        <a:t>£1,060</a:t>
                      </a:r>
                    </a:p>
                    <a:p>
                      <a:endParaRPr lang="en-GB" sz="1450" b="0" dirty="0">
                        <a:solidFill>
                          <a:srgbClr val="1F497D"/>
                        </a:solidFill>
                        <a:latin typeface="Arial" panose="020B0604020202020204" pitchFamily="34" charset="0"/>
                        <a:cs typeface="Arial" panose="020B0604020202020204" pitchFamily="34" charset="0"/>
                      </a:endParaRPr>
                    </a:p>
                  </a:txBody>
                  <a:tcPr/>
                </a:tc>
                <a:tc rowSpan="2">
                  <a:txBody>
                    <a:bodyPr/>
                    <a:lstStyle/>
                    <a:p>
                      <a:pPr marL="285750" indent="-285750">
                        <a:buFont typeface="Arial" panose="020B0604020202020204" pitchFamily="34" charset="0"/>
                        <a:buChar char="•"/>
                      </a:pPr>
                      <a:r>
                        <a:rPr lang="en-GB" sz="1450" b="0" i="0" kern="1200" dirty="0">
                          <a:solidFill>
                            <a:srgbClr val="1F497D"/>
                          </a:solidFill>
                          <a:effectLst/>
                          <a:latin typeface="Arial" panose="020B0604020202020204" pitchFamily="34" charset="0"/>
                          <a:ea typeface="+mn-ea"/>
                          <a:cs typeface="Arial" panose="020B0604020202020204" pitchFamily="34" charset="0"/>
                        </a:rPr>
                        <a:t>Back</a:t>
                      </a:r>
                      <a:r>
                        <a:rPr lang="en-GB" sz="1450" b="0" i="0" kern="1200" baseline="0" dirty="0">
                          <a:solidFill>
                            <a:srgbClr val="1F497D"/>
                          </a:solidFill>
                          <a:effectLst/>
                          <a:latin typeface="Arial" panose="020B0604020202020204" pitchFamily="34" charset="0"/>
                          <a:ea typeface="+mn-ea"/>
                          <a:cs typeface="Arial" panose="020B0604020202020204" pitchFamily="34" charset="0"/>
                        </a:rPr>
                        <a:t> fill of the GPA for 1 day a week.</a:t>
                      </a:r>
                    </a:p>
                    <a:p>
                      <a:pPr marL="285750" indent="-285750">
                        <a:buFont typeface="Arial" panose="020B0604020202020204" pitchFamily="34" charset="0"/>
                        <a:buChar char="•"/>
                      </a:pPr>
                      <a:r>
                        <a:rPr lang="en-GB" sz="1450" b="0" i="0" kern="1200" baseline="0" dirty="0">
                          <a:solidFill>
                            <a:srgbClr val="1F497D"/>
                          </a:solidFill>
                          <a:effectLst/>
                          <a:latin typeface="Arial" panose="020B0604020202020204" pitchFamily="34" charset="0"/>
                          <a:ea typeface="+mn-ea"/>
                          <a:cs typeface="Arial" panose="020B0604020202020204" pitchFamily="34" charset="0"/>
                        </a:rPr>
                        <a:t>Recognition of clinical support</a:t>
                      </a:r>
                    </a:p>
                    <a:p>
                      <a:pPr marL="285750" indent="-285750">
                        <a:buFont typeface="Arial" panose="020B0604020202020204" pitchFamily="34" charset="0"/>
                        <a:buChar char="•"/>
                      </a:pPr>
                      <a:r>
                        <a:rPr lang="en-GB" sz="1450" b="0" i="0" kern="1200" baseline="0" dirty="0">
                          <a:solidFill>
                            <a:srgbClr val="1F497D"/>
                          </a:solidFill>
                          <a:effectLst/>
                          <a:latin typeface="Arial" panose="020B0604020202020204" pitchFamily="34" charset="0"/>
                          <a:ea typeface="+mn-ea"/>
                          <a:cs typeface="Arial" panose="020B0604020202020204" pitchFamily="34" charset="0"/>
                        </a:rPr>
                        <a:t>Training outlay</a:t>
                      </a:r>
                    </a:p>
                  </a:txBody>
                  <a:tcPr/>
                </a:tc>
                <a:extLst>
                  <a:ext uri="{0D108BD9-81ED-4DB2-BD59-A6C34878D82A}">
                    <a16:rowId xmlns:a16="http://schemas.microsoft.com/office/drawing/2014/main" val="10001"/>
                  </a:ext>
                </a:extLst>
              </a:tr>
              <a:tr h="698913">
                <a:tc>
                  <a:txBody>
                    <a:bodyPr/>
                    <a:lstStyle/>
                    <a:p>
                      <a:endParaRPr lang="en-GB" sz="1450" kern="1200" dirty="0">
                        <a:solidFill>
                          <a:srgbClr val="1F497D"/>
                        </a:solidFill>
                        <a:effectLst/>
                        <a:latin typeface="Arial" panose="020B0604020202020204" pitchFamily="34" charset="0"/>
                        <a:ea typeface="+mn-ea"/>
                        <a:cs typeface="Arial" panose="020B0604020202020204" pitchFamily="34" charset="0"/>
                      </a:endParaRPr>
                    </a:p>
                    <a:p>
                      <a:r>
                        <a:rPr lang="en-GB" sz="1450" kern="1200" dirty="0">
                          <a:solidFill>
                            <a:srgbClr val="1F497D"/>
                          </a:solidFill>
                          <a:effectLst/>
                          <a:latin typeface="Arial" panose="020B0604020202020204" pitchFamily="34" charset="0"/>
                          <a:ea typeface="+mn-ea"/>
                          <a:cs typeface="Arial" panose="020B0604020202020204" pitchFamily="34" charset="0"/>
                        </a:rPr>
                        <a:t>Completion of GPA certificate</a:t>
                      </a:r>
                      <a:endParaRPr lang="en-GB" sz="1450" dirty="0">
                        <a:solidFill>
                          <a:srgbClr val="1F497D"/>
                        </a:solidFill>
                        <a:latin typeface="Arial" panose="020B0604020202020204" pitchFamily="34" charset="0"/>
                        <a:cs typeface="Arial" panose="020B0604020202020204" pitchFamily="34" charset="0"/>
                      </a:endParaRPr>
                    </a:p>
                  </a:txBody>
                  <a:tcPr/>
                </a:tc>
                <a:tc>
                  <a:txBody>
                    <a:bodyPr/>
                    <a:lstStyle/>
                    <a:p>
                      <a:endParaRPr lang="en-GB" sz="1450" b="0" dirty="0">
                        <a:solidFill>
                          <a:srgbClr val="1F497D"/>
                        </a:solidFill>
                        <a:latin typeface="Arial" panose="020B0604020202020204" pitchFamily="34" charset="0"/>
                        <a:cs typeface="Arial" panose="020B0604020202020204" pitchFamily="34" charset="0"/>
                      </a:endParaRPr>
                    </a:p>
                    <a:p>
                      <a:r>
                        <a:rPr lang="en-GB" sz="1450" b="0" dirty="0">
                          <a:solidFill>
                            <a:srgbClr val="1F497D"/>
                          </a:solidFill>
                          <a:latin typeface="Arial" panose="020B0604020202020204" pitchFamily="34" charset="0"/>
                          <a:cs typeface="Arial" panose="020B0604020202020204" pitchFamily="34" charset="0"/>
                        </a:rPr>
                        <a:t>£1,060</a:t>
                      </a:r>
                    </a:p>
                  </a:txBody>
                  <a:tcPr/>
                </a:tc>
                <a:tc vMerge="1">
                  <a:txBody>
                    <a:bodyPr/>
                    <a:lstStyle/>
                    <a:p>
                      <a:endParaRPr lang="en-GB" sz="1350" dirty="0">
                        <a:solidFill>
                          <a:srgbClr val="FF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bl>
          </a:graphicData>
        </a:graphic>
      </p:graphicFrame>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11317"/>
            <a:ext cx="2131346" cy="684000"/>
          </a:xfrm>
          <a:prstGeom prst="rect">
            <a:avLst/>
          </a:prstGeom>
        </p:spPr>
      </p:pic>
    </p:spTree>
    <p:extLst>
      <p:ext uri="{BB962C8B-B14F-4D97-AF65-F5344CB8AC3E}">
        <p14:creationId xmlns:p14="http://schemas.microsoft.com/office/powerpoint/2010/main" val="331075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hlinkClick r:id="rId3" action="ppaction://hlinksldjump"/>
          </p:cNvPr>
          <p:cNvSpPr txBox="1"/>
          <p:nvPr/>
        </p:nvSpPr>
        <p:spPr>
          <a:xfrm>
            <a:off x="8121352" y="6562219"/>
            <a:ext cx="1798958" cy="323165"/>
          </a:xfrm>
          <a:prstGeom prst="rect">
            <a:avLst/>
          </a:prstGeom>
          <a:noFill/>
        </p:spPr>
        <p:txBody>
          <a:bodyPr wrap="square" rtlCol="0">
            <a:spAutoFit/>
          </a:bodyPr>
          <a:lstStyle/>
          <a:p>
            <a:r>
              <a:rPr lang="en-GB" sz="1500" dirty="0">
                <a:latin typeface="+mj-lt"/>
                <a:cs typeface="Times New Roman" panose="02020603050405020304" pitchFamily="18" charset="0"/>
              </a:rPr>
              <a:t>FAQ: Framework</a:t>
            </a:r>
          </a:p>
        </p:txBody>
      </p:sp>
      <p:sp>
        <p:nvSpPr>
          <p:cNvPr id="6" name="Rectangle 5"/>
          <p:cNvSpPr/>
          <p:nvPr/>
        </p:nvSpPr>
        <p:spPr>
          <a:xfrm>
            <a:off x="2050130" y="582940"/>
            <a:ext cx="7870180" cy="477054"/>
          </a:xfrm>
          <a:prstGeom prst="rect">
            <a:avLst/>
          </a:prstGeom>
        </p:spPr>
        <p:txBody>
          <a:bodyPr wrap="square">
            <a:spAutoFit/>
          </a:bodyPr>
          <a:lstStyle/>
          <a:p>
            <a:pPr algn="ctr"/>
            <a:r>
              <a:rPr lang="en-GB" sz="2400" b="1" dirty="0">
                <a:latin typeface="+mj-lt"/>
                <a:cs typeface="Times New Roman" panose="02020603050405020304" pitchFamily="18" charset="0"/>
              </a:rPr>
              <a:t>GP ASSISTANTS</a:t>
            </a:r>
            <a:endParaRPr lang="en-GB" sz="100" dirty="0">
              <a:solidFill>
                <a:schemeClr val="tx2"/>
              </a:solidFill>
              <a:latin typeface="Arial" panose="020B0604020202020204" pitchFamily="34" charset="0"/>
              <a:cs typeface="Arial" panose="020B0604020202020204" pitchFamily="34" charset="0"/>
            </a:endParaRPr>
          </a:p>
          <a:p>
            <a:pPr algn="ctr"/>
            <a:endParaRPr lang="en-GB" sz="100" dirty="0">
              <a:solidFill>
                <a:schemeClr val="tx2"/>
              </a:solidFill>
              <a:latin typeface="Arial" panose="020B0604020202020204" pitchFamily="34" charset="0"/>
              <a:cs typeface="Arial" panose="020B0604020202020204" pitchFamily="34" charset="0"/>
            </a:endParaRPr>
          </a:p>
        </p:txBody>
      </p:sp>
      <p:sp>
        <p:nvSpPr>
          <p:cNvPr id="9" name="Rectangle 8"/>
          <p:cNvSpPr/>
          <p:nvPr/>
        </p:nvSpPr>
        <p:spPr>
          <a:xfrm>
            <a:off x="128992" y="1459661"/>
            <a:ext cx="9648544" cy="4716676"/>
          </a:xfrm>
          <a:prstGeom prst="rect">
            <a:avLst/>
          </a:prstGeom>
          <a:solidFill>
            <a:srgbClr val="EDF2E2"/>
          </a:solidFill>
        </p:spPr>
        <p:txBody>
          <a:bodyPr wrap="square">
            <a:spAutoFit/>
          </a:bodyPr>
          <a:lstStyle/>
          <a:p>
            <a:r>
              <a:rPr lang="en-GB" sz="1600" b="1" dirty="0">
                <a:latin typeface="+mj-lt"/>
                <a:cs typeface="Times New Roman" panose="02020603050405020304" pitchFamily="18" charset="0"/>
              </a:rPr>
              <a:t>What do GP Assistants do in practice?</a:t>
            </a:r>
            <a:endParaRPr lang="en-GB" b="1" dirty="0">
              <a:solidFill>
                <a:srgbClr val="FF0000"/>
              </a:solidFill>
              <a:latin typeface="+mj-lt"/>
              <a:cs typeface="Times New Roman" panose="02020603050405020304" pitchFamily="18" charset="0"/>
            </a:endParaRPr>
          </a:p>
          <a:p>
            <a:r>
              <a:rPr lang="en-GB" sz="1450" dirty="0">
                <a:solidFill>
                  <a:srgbClr val="1F497D"/>
                </a:solidFill>
                <a:latin typeface="Arial" panose="020B0604020202020204" pitchFamily="34" charset="0"/>
                <a:cs typeface="Arial" panose="020B0604020202020204" pitchFamily="34" charset="0"/>
              </a:rPr>
              <a:t>GP Assistants (also known as Medical Assistants) support doctors in the smooth running of their surgery by handling the routine administration and some basic clinical duties enabling the GP to focus on the patient.</a:t>
            </a:r>
          </a:p>
          <a:p>
            <a:endParaRPr lang="en-GB" sz="1450" dirty="0">
              <a:solidFill>
                <a:srgbClr val="1F497D"/>
              </a:solidFill>
              <a:latin typeface="Arial" panose="020B0604020202020204" pitchFamily="34" charset="0"/>
              <a:cs typeface="Arial" panose="020B0604020202020204" pitchFamily="34" charset="0"/>
            </a:endParaRPr>
          </a:p>
          <a:p>
            <a:r>
              <a:rPr lang="en-GB" sz="1450" dirty="0">
                <a:solidFill>
                  <a:srgbClr val="1F497D"/>
                </a:solidFill>
                <a:latin typeface="Arial" panose="020B0604020202020204" pitchFamily="34" charset="0"/>
                <a:cs typeface="Arial" panose="020B0604020202020204" pitchFamily="34" charset="0"/>
              </a:rPr>
              <a:t>GP Assistants will be trained to help with:</a:t>
            </a:r>
          </a:p>
          <a:p>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Sorting all clinical post and prioritising</a:t>
            </a: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Extracting all information from clinical letters that needs coding</a:t>
            </a: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Dealing with all routine clinical post directly e.g. DNA letters, 2WW etc.</a:t>
            </a: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Arranging appointments, referrals and follow up appointments of patients</a:t>
            </a: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Preparing patients prior to going in to see the GP, taking a brief history and basic readings in readiness for the GP appointment.</a:t>
            </a: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Dipping urine, taking blood pressure, ECGs &amp; phlebotomy</a:t>
            </a: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Completing basic (non-opinion) forms for the GP to approve and sign such as insurance forms, mortgage forms e.g. ESA113 </a:t>
            </a:r>
            <a:r>
              <a:rPr lang="en-GB" sz="1450" dirty="0" err="1">
                <a:solidFill>
                  <a:srgbClr val="1F497D"/>
                </a:solidFill>
                <a:latin typeface="Arial" panose="020B0604020202020204" pitchFamily="34" charset="0"/>
                <a:cs typeface="Arial" panose="020B0604020202020204" pitchFamily="34" charset="0"/>
              </a:rPr>
              <a:t>etc</a:t>
            </a:r>
            <a:endParaRPr lang="en-GB" sz="145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Explaining treatment procedures to patients including arranging follow up appointments</a:t>
            </a: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Helping the GP liaise with outside agencies i.e. getting an on call doctor on the phone to ask advice or arrange admission while the GP can continue with their consultation(s)</a:t>
            </a: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00" dirty="0">
              <a:solidFill>
                <a:srgbClr val="1F497D"/>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50" dirty="0">
                <a:solidFill>
                  <a:srgbClr val="1F497D"/>
                </a:solidFill>
                <a:latin typeface="Arial" panose="020B0604020202020204" pitchFamily="34" charset="0"/>
                <a:cs typeface="Arial" panose="020B0604020202020204" pitchFamily="34" charset="0"/>
              </a:rPr>
              <a:t>Support the GP with immunisations/wound care</a:t>
            </a:r>
          </a:p>
        </p:txBody>
      </p:sp>
      <p:sp>
        <p:nvSpPr>
          <p:cNvPr id="2" name="TextBox 1"/>
          <p:cNvSpPr txBox="1"/>
          <p:nvPr/>
        </p:nvSpPr>
        <p:spPr>
          <a:xfrm>
            <a:off x="2050130" y="-27384"/>
            <a:ext cx="7855870" cy="754053"/>
          </a:xfrm>
          <a:prstGeom prst="rect">
            <a:avLst/>
          </a:prstGeom>
          <a:noFill/>
        </p:spPr>
        <p:txBody>
          <a:bodyPr wrap="square" rtlCol="0">
            <a:spAutoFit/>
          </a:bodyPr>
          <a:lstStyle/>
          <a:p>
            <a:pPr algn="ctr"/>
            <a:r>
              <a:rPr lang="en-GB" sz="4300" b="1" dirty="0"/>
              <a:t>FREQUENTLY ASKED QUESTIONS:</a:t>
            </a:r>
          </a:p>
        </p:txBody>
      </p:sp>
      <p:sp>
        <p:nvSpPr>
          <p:cNvPr id="7" name="TextBox 6">
            <a:hlinkClick r:id="rId4" action="ppaction://hlinksldjump"/>
          </p:cNvPr>
          <p:cNvSpPr txBox="1"/>
          <p:nvPr/>
        </p:nvSpPr>
        <p:spPr>
          <a:xfrm>
            <a:off x="55251" y="6562219"/>
            <a:ext cx="2947531" cy="323165"/>
          </a:xfrm>
          <a:prstGeom prst="rect">
            <a:avLst/>
          </a:prstGeom>
          <a:noFill/>
        </p:spPr>
        <p:txBody>
          <a:bodyPr wrap="square" rtlCol="0">
            <a:spAutoFit/>
          </a:bodyPr>
          <a:lstStyle/>
          <a:p>
            <a:r>
              <a:rPr lang="en-GB" sz="1500" dirty="0">
                <a:latin typeface="+mj-lt"/>
                <a:cs typeface="Times New Roman" panose="02020603050405020304" pitchFamily="18" charset="0"/>
              </a:rPr>
              <a:t>Return To Contents</a:t>
            </a:r>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11317"/>
            <a:ext cx="2131346" cy="684000"/>
          </a:xfrm>
          <a:prstGeom prst="rect">
            <a:avLst/>
          </a:prstGeom>
        </p:spPr>
      </p:pic>
    </p:spTree>
    <p:extLst>
      <p:ext uri="{BB962C8B-B14F-4D97-AF65-F5344CB8AC3E}">
        <p14:creationId xmlns:p14="http://schemas.microsoft.com/office/powerpoint/2010/main" val="1714366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050130" y="260648"/>
            <a:ext cx="7870180" cy="477054"/>
          </a:xfrm>
          <a:prstGeom prst="rect">
            <a:avLst/>
          </a:prstGeom>
        </p:spPr>
        <p:txBody>
          <a:bodyPr wrap="square">
            <a:spAutoFit/>
          </a:bodyPr>
          <a:lstStyle/>
          <a:p>
            <a:pPr algn="ctr"/>
            <a:r>
              <a:rPr lang="en-GB" sz="2400" b="1" dirty="0">
                <a:latin typeface="+mj-lt"/>
                <a:cs typeface="Times New Roman" panose="02020603050405020304" pitchFamily="18" charset="0"/>
              </a:rPr>
              <a:t>FRAMEWORK</a:t>
            </a:r>
            <a:endParaRPr lang="en-GB" sz="100" dirty="0">
              <a:solidFill>
                <a:schemeClr val="tx2"/>
              </a:solidFill>
              <a:latin typeface="Arial" panose="020B0604020202020204" pitchFamily="34" charset="0"/>
              <a:cs typeface="Arial" panose="020B0604020202020204" pitchFamily="34" charset="0"/>
            </a:endParaRPr>
          </a:p>
          <a:p>
            <a:pPr algn="ctr"/>
            <a:endParaRPr lang="en-GB" sz="100" dirty="0">
              <a:solidFill>
                <a:schemeClr val="tx2"/>
              </a:solidFill>
              <a:latin typeface="Arial" panose="020B0604020202020204" pitchFamily="34" charset="0"/>
              <a:cs typeface="Arial" panose="020B0604020202020204" pitchFamily="34" charset="0"/>
            </a:endParaRPr>
          </a:p>
        </p:txBody>
      </p:sp>
      <p:sp>
        <p:nvSpPr>
          <p:cNvPr id="34" name="TextBox 33"/>
          <p:cNvSpPr txBox="1"/>
          <p:nvPr/>
        </p:nvSpPr>
        <p:spPr>
          <a:xfrm>
            <a:off x="2612740" y="5754742"/>
            <a:ext cx="390043" cy="338554"/>
          </a:xfrm>
          <a:prstGeom prst="rect">
            <a:avLst/>
          </a:prstGeom>
          <a:noFill/>
        </p:spPr>
        <p:txBody>
          <a:bodyPr wrap="square" rtlCol="0">
            <a:spAutoFit/>
          </a:bodyPr>
          <a:lstStyle/>
          <a:p>
            <a:pPr marL="285750" indent="-285750">
              <a:buFont typeface="Arial" panose="020B0604020202020204" pitchFamily="34" charset="0"/>
              <a:buChar char="•"/>
            </a:pPr>
            <a:endParaRPr lang="en-GB" sz="1600" dirty="0">
              <a:solidFill>
                <a:schemeClr val="tx2"/>
              </a:solidFill>
            </a:endParaRPr>
          </a:p>
        </p:txBody>
      </p:sp>
      <p:sp>
        <p:nvSpPr>
          <p:cNvPr id="2" name="TextBox 1"/>
          <p:cNvSpPr txBox="1"/>
          <p:nvPr/>
        </p:nvSpPr>
        <p:spPr>
          <a:xfrm>
            <a:off x="2050130" y="-205373"/>
            <a:ext cx="7855870" cy="754053"/>
          </a:xfrm>
          <a:prstGeom prst="rect">
            <a:avLst/>
          </a:prstGeom>
          <a:noFill/>
        </p:spPr>
        <p:txBody>
          <a:bodyPr wrap="square" rtlCol="0">
            <a:spAutoFit/>
          </a:bodyPr>
          <a:lstStyle/>
          <a:p>
            <a:pPr algn="ctr"/>
            <a:r>
              <a:rPr lang="en-GB" sz="4300" b="1" dirty="0"/>
              <a:t>FREQUENTLY ASKED QUESTIONS:</a:t>
            </a:r>
          </a:p>
        </p:txBody>
      </p:sp>
      <p:sp>
        <p:nvSpPr>
          <p:cNvPr id="7" name="TextBox 6">
            <a:hlinkClick r:id="rId3" action="ppaction://hlinksldjump"/>
          </p:cNvPr>
          <p:cNvSpPr txBox="1"/>
          <p:nvPr/>
        </p:nvSpPr>
        <p:spPr>
          <a:xfrm>
            <a:off x="55251" y="6562219"/>
            <a:ext cx="2947531" cy="323165"/>
          </a:xfrm>
          <a:prstGeom prst="rect">
            <a:avLst/>
          </a:prstGeom>
          <a:noFill/>
        </p:spPr>
        <p:txBody>
          <a:bodyPr wrap="square" rtlCol="0">
            <a:spAutoFit/>
          </a:bodyPr>
          <a:lstStyle/>
          <a:p>
            <a:r>
              <a:rPr lang="en-GB" sz="1500" dirty="0">
                <a:latin typeface="+mj-lt"/>
                <a:cs typeface="Times New Roman" panose="02020603050405020304" pitchFamily="18" charset="0"/>
              </a:rPr>
              <a:t>Return To Contents</a:t>
            </a:r>
          </a:p>
        </p:txBody>
      </p:sp>
      <p:sp>
        <p:nvSpPr>
          <p:cNvPr id="10" name="TextBox 9">
            <a:hlinkClick r:id="rId4" action="ppaction://hlinksldjump"/>
          </p:cNvPr>
          <p:cNvSpPr txBox="1"/>
          <p:nvPr/>
        </p:nvSpPr>
        <p:spPr>
          <a:xfrm>
            <a:off x="8265368" y="6562219"/>
            <a:ext cx="1654942" cy="323165"/>
          </a:xfrm>
          <a:prstGeom prst="rect">
            <a:avLst/>
          </a:prstGeom>
          <a:noFill/>
        </p:spPr>
        <p:txBody>
          <a:bodyPr wrap="square" rtlCol="0">
            <a:spAutoFit/>
          </a:bodyPr>
          <a:lstStyle/>
          <a:p>
            <a:r>
              <a:rPr lang="en-GB" sz="1500" dirty="0">
                <a:cs typeface="Times New Roman" panose="02020603050405020304" pitchFamily="18" charset="0"/>
              </a:rPr>
              <a:t>FAQ: Scheme</a:t>
            </a:r>
          </a:p>
        </p:txBody>
      </p:sp>
      <p:sp>
        <p:nvSpPr>
          <p:cNvPr id="14" name="Rectangle 13"/>
          <p:cNvSpPr/>
          <p:nvPr/>
        </p:nvSpPr>
        <p:spPr>
          <a:xfrm>
            <a:off x="56456" y="692696"/>
            <a:ext cx="9793088" cy="5904000"/>
          </a:xfrm>
          <a:prstGeom prst="rect">
            <a:avLst/>
          </a:prstGeom>
          <a:solidFill>
            <a:srgbClr val="EDF2E2"/>
          </a:solidFill>
        </p:spPr>
        <p:txBody>
          <a:bodyPr wrap="square">
            <a:spAutoFit/>
          </a:bodyPr>
          <a:lstStyle/>
          <a:p>
            <a:r>
              <a:rPr lang="en-GB" sz="1600" b="1" dirty="0">
                <a:latin typeface="+mj-lt"/>
                <a:cs typeface="Arial" panose="020B0604020202020204" pitchFamily="34" charset="0"/>
              </a:rPr>
              <a:t>How is the GP Assistant framework delivered?</a:t>
            </a:r>
          </a:p>
          <a:p>
            <a:r>
              <a:rPr lang="en-GB" sz="1400" dirty="0">
                <a:solidFill>
                  <a:srgbClr val="1F497D"/>
                </a:solidFill>
                <a:latin typeface="Arial" panose="020B0604020202020204" pitchFamily="34" charset="0"/>
                <a:cs typeface="Arial" panose="020B0604020202020204" pitchFamily="34" charset="0"/>
              </a:rPr>
              <a:t>The GPA framework is an experiential course that is led by a GP at your practice. The framework has 5 Domains Care, Admin, Clinical, Communications and Managing Health Records. The GP mentor will work through the competencies within the framework with the learner in a tutorial and the learner will write up their evidence of their understanding for the GP mentor to mark.</a:t>
            </a:r>
          </a:p>
          <a:p>
            <a:r>
              <a:rPr lang="en-GB" sz="1400" dirty="0">
                <a:solidFill>
                  <a:srgbClr val="1F497D"/>
                </a:solidFill>
                <a:latin typeface="Arial" panose="020B0604020202020204" pitchFamily="34" charset="0"/>
                <a:cs typeface="Arial" panose="020B0604020202020204" pitchFamily="34" charset="0"/>
              </a:rPr>
              <a:t>We will provide both the learner with an on line facility called the Learning Assistant where the competency framework will be stored and the learner can upload their written evidence to this portal.  The GP mentor will have their own log in and will use this to mark the learner work.  We will have sight of the progress throughout and we will externally verify the learners evidence via this portal too.</a:t>
            </a:r>
          </a:p>
          <a:p>
            <a:r>
              <a:rPr lang="en-GB" sz="1400" dirty="0">
                <a:solidFill>
                  <a:srgbClr val="1F497D"/>
                </a:solidFill>
                <a:latin typeface="Arial" panose="020B0604020202020204" pitchFamily="34" charset="0"/>
                <a:cs typeface="Arial" panose="020B0604020202020204" pitchFamily="34" charset="0"/>
              </a:rPr>
              <a:t>The learner will need to dedicate one full day a week to the framework. Half a day working through the competencies on the online portal and writing up their evidence and half a day gaining hands on experience with their GP mentor.  The GP mentor may second the learner to the practice nurse or others in the team to help train in areas relating to simple clinical duties such as blood pressures but the GP mentor will ultimately be responsible for signing the learner off as competent.  This can take time and we recommend that this is done regularly and not left to the end of the framework. We would expect work to be sent back on occasion for revision so timings are important. </a:t>
            </a:r>
          </a:p>
          <a:p>
            <a:r>
              <a:rPr lang="en-GB" sz="1400" dirty="0">
                <a:solidFill>
                  <a:srgbClr val="1F497D"/>
                </a:solidFill>
                <a:latin typeface="Arial" panose="020B0604020202020204" pitchFamily="34" charset="0"/>
                <a:cs typeface="Arial" panose="020B0604020202020204" pitchFamily="34" charset="0"/>
              </a:rPr>
              <a:t>The learner will need to be supported by a GP who will act as their mentor.  Assuming the learner meets the entry criteria the GP mentor can put the learner forward for the GP Assistant Certificate.  </a:t>
            </a:r>
          </a:p>
          <a:p>
            <a:r>
              <a:rPr lang="en-GB" sz="1400" dirty="0">
                <a:solidFill>
                  <a:srgbClr val="1F497D"/>
                </a:solidFill>
                <a:latin typeface="Arial" panose="020B0604020202020204" pitchFamily="34" charset="0"/>
                <a:cs typeface="Arial" panose="020B0604020202020204" pitchFamily="34" charset="0"/>
              </a:rPr>
              <a:t>The workbook syllabus has been created by GPs, Practice Managers and Nurses. The aim of the framework is to support a standardised approach to practices upskilling their team.</a:t>
            </a:r>
          </a:p>
          <a:p>
            <a:endParaRPr lang="en-GB" sz="300" dirty="0">
              <a:solidFill>
                <a:srgbClr val="1F497D"/>
              </a:solidFill>
              <a:latin typeface="Arial" panose="020B0604020202020204" pitchFamily="34" charset="0"/>
              <a:cs typeface="Arial" panose="020B0604020202020204" pitchFamily="34" charset="0"/>
            </a:endParaRPr>
          </a:p>
          <a:p>
            <a:r>
              <a:rPr lang="en-GB" sz="1600" b="1" dirty="0">
                <a:latin typeface="+mj-lt"/>
                <a:cs typeface="Arial" panose="020B0604020202020204" pitchFamily="34" charset="0"/>
              </a:rPr>
              <a:t>If the learner has already completed part of the framework due to their current carer do they need to do it again?</a:t>
            </a:r>
          </a:p>
          <a:p>
            <a:r>
              <a:rPr lang="en-GB" sz="1400" dirty="0">
                <a:solidFill>
                  <a:srgbClr val="1F497D"/>
                </a:solidFill>
                <a:latin typeface="Arial" panose="020B0604020202020204" pitchFamily="34" charset="0"/>
                <a:cs typeface="Arial" panose="020B0604020202020204" pitchFamily="34" charset="0"/>
              </a:rPr>
              <a:t>All modules must be completed. Even if a learner is an existing HCA and has completed certain elements of the course previously, they still need to upload their evidence to demonstrate this. Of course there may not be any need for the learner to be mentored in this area if they already have a good understanding and they can go straight to uploading their statement of understanding.</a:t>
            </a:r>
          </a:p>
          <a:p>
            <a:r>
              <a:rPr lang="en-GB" sz="1400" dirty="0">
                <a:solidFill>
                  <a:srgbClr val="1F497D"/>
                </a:solidFill>
                <a:latin typeface="Arial" panose="020B0604020202020204" pitchFamily="34" charset="0"/>
                <a:cs typeface="Arial" panose="020B0604020202020204" pitchFamily="34" charset="0"/>
              </a:rPr>
              <a:t>Additionally there may be some elements that you do not plan to utilise in your practice such as phlebotomy for example. Again this module will need to be completed in order to pass the entire course. The other option would be remove the whole clinical module and for the learner to work towards being a non-clinical GPA.</a:t>
            </a: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11317"/>
            <a:ext cx="2131346" cy="684000"/>
          </a:xfrm>
          <a:prstGeom prst="rect">
            <a:avLst/>
          </a:prstGeom>
        </p:spPr>
      </p:pic>
    </p:spTree>
    <p:extLst>
      <p:ext uri="{BB962C8B-B14F-4D97-AF65-F5344CB8AC3E}">
        <p14:creationId xmlns:p14="http://schemas.microsoft.com/office/powerpoint/2010/main" val="2799744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D08E275A30EE4E9244A65115028487" ma:contentTypeVersion="12" ma:contentTypeDescription="Create a new document." ma:contentTypeScope="" ma:versionID="77ec688a6159182b1c03d8f655875077">
  <xsd:schema xmlns:xsd="http://www.w3.org/2001/XMLSchema" xmlns:xs="http://www.w3.org/2001/XMLSchema" xmlns:p="http://schemas.microsoft.com/office/2006/metadata/properties" xmlns:ns2="c15da804-93d8-48ba-ba71-d40208cdcb8b" xmlns:ns3="59dee918-d180-460e-8e42-0038f0c6806d" targetNamespace="http://schemas.microsoft.com/office/2006/metadata/properties" ma:root="true" ma:fieldsID="58b8449b508d9a56551e328ded44f40b" ns2:_="" ns3:_="">
    <xsd:import namespace="c15da804-93d8-48ba-ba71-d40208cdcb8b"/>
    <xsd:import namespace="59dee918-d180-460e-8e42-0038f0c6806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5da804-93d8-48ba-ba71-d40208cdcb8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9dee918-d180-460e-8e42-0038f0c680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F4263EF-0623-4798-ADB1-53DC004C1E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5da804-93d8-48ba-ba71-d40208cdcb8b"/>
    <ds:schemaRef ds:uri="59dee918-d180-460e-8e42-0038f0c680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E781FBF-3A50-4ED7-A35C-5EFF0CD9A8FF}">
  <ds:schemaRefs>
    <ds:schemaRef ds:uri="http://schemas.microsoft.com/sharepoint/v3/contenttype/forms"/>
  </ds:schemaRefs>
</ds:datastoreItem>
</file>

<file path=customXml/itemProps3.xml><?xml version="1.0" encoding="utf-8"?>
<ds:datastoreItem xmlns:ds="http://schemas.openxmlformats.org/officeDocument/2006/customXml" ds:itemID="{C65A8213-3EA2-44D5-8544-874196FF9C4E}">
  <ds:schemaRefs>
    <ds:schemaRef ds:uri="http://purl.org/dc/dcmitype/"/>
    <ds:schemaRef ds:uri="http://schemas.microsoft.com/office/2006/documentManagement/types"/>
    <ds:schemaRef ds:uri="http://purl.org/dc/elements/1.1/"/>
    <ds:schemaRef ds:uri="http://schemas.microsoft.com/office/2006/metadata/properties"/>
    <ds:schemaRef ds:uri="c15da804-93d8-48ba-ba71-d40208cdcb8b"/>
    <ds:schemaRef ds:uri="http://purl.org/dc/terms/"/>
    <ds:schemaRef ds:uri="http://schemas.openxmlformats.org/package/2006/metadata/core-properties"/>
    <ds:schemaRef ds:uri="http://schemas.microsoft.com/office/infopath/2007/PartnerControls"/>
    <ds:schemaRef ds:uri="59dee918-d180-460e-8e42-0038f0c6806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5192</TotalTime>
  <Words>2903</Words>
  <Application>Microsoft Office PowerPoint</Application>
  <PresentationFormat>A4 Paper (210x297 mm)</PresentationFormat>
  <Paragraphs>275</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KnappingR</dc:creator>
  <cp:lastModifiedBy>Natalie Gaston</cp:lastModifiedBy>
  <cp:revision>464</cp:revision>
  <cp:lastPrinted>2020-03-05T13:07:33Z</cp:lastPrinted>
  <dcterms:created xsi:type="dcterms:W3CDTF">2020-01-30T10:44:55Z</dcterms:created>
  <dcterms:modified xsi:type="dcterms:W3CDTF">2021-02-11T08:43:11Z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0x010100CFD08E275A30EE4E9244A65115028487</vt:lpwstr>
  </property>
</Properties>
</file>